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sldIdLst>
    <p:sldId id="256" r:id="rId2"/>
    <p:sldId id="268" r:id="rId3"/>
    <p:sldId id="259" r:id="rId4"/>
    <p:sldId id="260" r:id="rId5"/>
    <p:sldId id="269" r:id="rId6"/>
    <p:sldId id="261" r:id="rId7"/>
    <p:sldId id="262" r:id="rId8"/>
    <p:sldId id="263" r:id="rId9"/>
    <p:sldId id="264" r:id="rId10"/>
    <p:sldId id="265" r:id="rId11"/>
    <p:sldId id="270"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50"/>
    <p:restoredTop sz="96327"/>
  </p:normalViewPr>
  <p:slideViewPr>
    <p:cSldViewPr snapToGrid="0">
      <p:cViewPr varScale="1">
        <p:scale>
          <a:sx n="159" d="100"/>
          <a:sy n="159" d="100"/>
        </p:scale>
        <p:origin x="15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244678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967671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C440236-4DEB-E84B-9E91-FBC9813B11AF}" type="slidenum">
              <a:rPr lang="en-IL" smtClean="0"/>
              <a:t>‹#›</a:t>
            </a:fld>
            <a:endParaRPr lang="en-IL"/>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3147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207522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C440236-4DEB-E84B-9E91-FBC9813B11AF}" type="slidenum">
              <a:rPr lang="en-IL" smtClean="0"/>
              <a:t>‹#›</a:t>
            </a:fld>
            <a:endParaRPr lang="en-IL"/>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637145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13429424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33781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279909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4237647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933609-8ACC-B44F-95DD-E2920D15A2BB}" type="datetimeFigureOut">
              <a:rPr lang="en-IL" smtClean="0"/>
              <a:t>09/11/2022</a:t>
            </a:fld>
            <a:endParaRPr lang="en-IL"/>
          </a:p>
        </p:txBody>
      </p:sp>
      <p:sp>
        <p:nvSpPr>
          <p:cNvPr id="5" name="Footer Placeholder 4"/>
          <p:cNvSpPr>
            <a:spLocks noGrp="1"/>
          </p:cNvSpPr>
          <p:nvPr>
            <p:ph type="ftr" sz="quarter" idx="11"/>
          </p:nvPr>
        </p:nvSpPr>
        <p:spPr/>
        <p:txBody>
          <a:bodyPr/>
          <a:lstStyle/>
          <a:p>
            <a:endParaRPr lang="en-IL"/>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4136802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98231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933609-8ACC-B44F-95DD-E2920D15A2BB}" type="datetimeFigureOut">
              <a:rPr lang="en-IL" smtClean="0"/>
              <a:t>09/11/2022</a:t>
            </a:fld>
            <a:endParaRPr lang="en-IL"/>
          </a:p>
        </p:txBody>
      </p:sp>
      <p:sp>
        <p:nvSpPr>
          <p:cNvPr id="8" name="Footer Placeholder 7"/>
          <p:cNvSpPr>
            <a:spLocks noGrp="1"/>
          </p:cNvSpPr>
          <p:nvPr>
            <p:ph type="ftr" sz="quarter" idx="11"/>
          </p:nvPr>
        </p:nvSpPr>
        <p:spPr/>
        <p:txBody>
          <a:bodyPr/>
          <a:lstStyle/>
          <a:p>
            <a:endParaRPr lang="en-IL"/>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375657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933609-8ACC-B44F-95DD-E2920D15A2BB}" type="datetimeFigureOut">
              <a:rPr lang="en-IL" smtClean="0"/>
              <a:t>09/11/2022</a:t>
            </a:fld>
            <a:endParaRPr lang="en-IL"/>
          </a:p>
        </p:txBody>
      </p:sp>
      <p:sp>
        <p:nvSpPr>
          <p:cNvPr id="4" name="Footer Placeholder 3"/>
          <p:cNvSpPr>
            <a:spLocks noGrp="1"/>
          </p:cNvSpPr>
          <p:nvPr>
            <p:ph type="ftr" sz="quarter" idx="11"/>
          </p:nvPr>
        </p:nvSpPr>
        <p:spPr/>
        <p:txBody>
          <a:bodyPr/>
          <a:lstStyle/>
          <a:p>
            <a:endParaRPr lang="en-IL"/>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396337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933609-8ACC-B44F-95DD-E2920D15A2BB}" type="datetimeFigureOut">
              <a:rPr lang="en-IL" smtClean="0"/>
              <a:t>09/11/2022</a:t>
            </a:fld>
            <a:endParaRPr lang="en-IL"/>
          </a:p>
        </p:txBody>
      </p:sp>
      <p:sp>
        <p:nvSpPr>
          <p:cNvPr id="3" name="Footer Placeholder 2"/>
          <p:cNvSpPr>
            <a:spLocks noGrp="1"/>
          </p:cNvSpPr>
          <p:nvPr>
            <p:ph type="ftr" sz="quarter" idx="11"/>
          </p:nvPr>
        </p:nvSpPr>
        <p:spPr/>
        <p:txBody>
          <a:bodyPr/>
          <a:lstStyle/>
          <a:p>
            <a:endParaRPr lang="en-IL"/>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3950553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78763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933609-8ACC-B44F-95DD-E2920D15A2BB}" type="datetimeFigureOut">
              <a:rPr lang="en-IL" smtClean="0"/>
              <a:t>09/11/2022</a:t>
            </a:fld>
            <a:endParaRPr lang="en-IL"/>
          </a:p>
        </p:txBody>
      </p:sp>
      <p:sp>
        <p:nvSpPr>
          <p:cNvPr id="6" name="Footer Placeholder 5"/>
          <p:cNvSpPr>
            <a:spLocks noGrp="1"/>
          </p:cNvSpPr>
          <p:nvPr>
            <p:ph type="ftr" sz="quarter" idx="11"/>
          </p:nvPr>
        </p:nvSpPr>
        <p:spPr/>
        <p:txBody>
          <a:bodyPr/>
          <a:lstStyle/>
          <a:p>
            <a:endParaRPr lang="en-IL"/>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C440236-4DEB-E84B-9E91-FBC9813B11AF}" type="slidenum">
              <a:rPr lang="en-IL" smtClean="0"/>
              <a:t>‹#›</a:t>
            </a:fld>
            <a:endParaRPr lang="en-IL"/>
          </a:p>
        </p:txBody>
      </p:sp>
    </p:spTree>
    <p:extLst>
      <p:ext uri="{BB962C8B-B14F-4D97-AF65-F5344CB8AC3E}">
        <p14:creationId xmlns:p14="http://schemas.microsoft.com/office/powerpoint/2010/main" val="1487251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3933609-8ACC-B44F-95DD-E2920D15A2BB}" type="datetimeFigureOut">
              <a:rPr lang="en-IL" smtClean="0"/>
              <a:t>09/11/2022</a:t>
            </a:fld>
            <a:endParaRPr lang="en-IL"/>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L"/>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C440236-4DEB-E84B-9E91-FBC9813B11AF}" type="slidenum">
              <a:rPr lang="en-IL" smtClean="0"/>
              <a:t>‹#›</a:t>
            </a:fld>
            <a:endParaRPr lang="en-IL"/>
          </a:p>
        </p:txBody>
      </p:sp>
    </p:spTree>
    <p:extLst>
      <p:ext uri="{BB962C8B-B14F-4D97-AF65-F5344CB8AC3E}">
        <p14:creationId xmlns:p14="http://schemas.microsoft.com/office/powerpoint/2010/main" val="25972219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echtarget.com/iotagenda/definition/Internet-of-Things-IoT" TargetMode="External"/><Relationship Id="rId2" Type="http://schemas.openxmlformats.org/officeDocument/2006/relationships/hyperlink" Target="https://www.catchpoint.com/network-admin-guide/mqtt-broke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06783-A414-8DC4-671D-EDC39D343042}"/>
              </a:ext>
            </a:extLst>
          </p:cNvPr>
          <p:cNvSpPr txBox="1"/>
          <p:nvPr/>
        </p:nvSpPr>
        <p:spPr>
          <a:xfrm>
            <a:off x="1177235" y="221485"/>
            <a:ext cx="2326640" cy="2446824"/>
          </a:xfrm>
          <a:prstGeom prst="rect">
            <a:avLst/>
          </a:prstGeom>
          <a:noFill/>
        </p:spPr>
        <p:txBody>
          <a:bodyPr wrap="square">
            <a:spAutoFit/>
          </a:bodyPr>
          <a:lstStyle/>
          <a:p>
            <a:pPr>
              <a:lnSpc>
                <a:spcPct val="150000"/>
              </a:lnSpc>
            </a:pPr>
            <a:r>
              <a:rPr lang="en-US" sz="1800" b="1" u="sng" dirty="0">
                <a:effectLst>
                  <a:outerShdw blurRad="50800" dist="38100" dir="5400000" algn="t" rotWithShape="0">
                    <a:prstClr val="black">
                      <a:alpha val="40000"/>
                    </a:prstClr>
                  </a:outerShdw>
                </a:effectLst>
              </a:rPr>
              <a:t>Made </a:t>
            </a:r>
            <a:r>
              <a:rPr lang="he-IL" sz="1800" b="1" u="sng" dirty="0" err="1">
                <a:effectLst>
                  <a:outerShdw blurRad="50800" dist="38100" dir="5400000" algn="t" rotWithShape="0">
                    <a:prstClr val="black">
                      <a:alpha val="40000"/>
                    </a:prstClr>
                  </a:outerShdw>
                </a:effectLst>
              </a:rPr>
              <a:t>By</a:t>
            </a:r>
            <a:endParaRPr lang="he-IL" sz="1800" b="1" u="sng" dirty="0">
              <a:effectLst>
                <a:outerShdw blurRad="50800" dist="38100" dir="5400000" algn="t" rotWithShape="0">
                  <a:prstClr val="black">
                    <a:alpha val="40000"/>
                  </a:prstClr>
                </a:outerShdw>
              </a:effectLst>
            </a:endParaRPr>
          </a:p>
          <a:p>
            <a:pPr marL="342900" indent="-342900" algn="l">
              <a:buFont typeface="Courier New" panose="02070309020205020404" pitchFamily="49" charset="0"/>
              <a:buChar char="o"/>
            </a:pPr>
            <a:r>
              <a:rPr lang="en-US" b="1" dirty="0" err="1">
                <a:effectLst>
                  <a:outerShdw blurRad="50800" dist="38100" dir="5400000" algn="t" rotWithShape="0">
                    <a:prstClr val="black">
                      <a:alpha val="40000"/>
                    </a:prstClr>
                  </a:outerShdw>
                </a:effectLst>
              </a:rPr>
              <a:t>Ofek</a:t>
            </a:r>
            <a:r>
              <a:rPr lang="en-US" b="1" dirty="0">
                <a:effectLst>
                  <a:outerShdw blurRad="50800" dist="38100" dir="5400000" algn="t" rotWithShape="0">
                    <a:prstClr val="black">
                      <a:alpha val="40000"/>
                    </a:prstClr>
                  </a:outerShdw>
                </a:effectLst>
              </a:rPr>
              <a:t> Avigdor</a:t>
            </a:r>
            <a:br>
              <a:rPr lang="en-US" sz="1800" b="1" dirty="0">
                <a:effectLst>
                  <a:outerShdw blurRad="50800" dist="38100" dir="5400000" algn="t" rotWithShape="0">
                    <a:prstClr val="black">
                      <a:alpha val="40000"/>
                    </a:prstClr>
                  </a:outerShdw>
                </a:effectLst>
              </a:rPr>
            </a:br>
            <a:r>
              <a:rPr lang="en-US" sz="1800" b="1" dirty="0">
                <a:effectLst>
                  <a:outerShdw blurRad="50800" dist="38100" dir="5400000" algn="t" rotWithShape="0">
                    <a:prstClr val="black">
                      <a:alpha val="40000"/>
                    </a:prstClr>
                  </a:outerShdw>
                </a:effectLst>
                <a:latin typeface="Adobe Gurmukhi" panose="01010101010101010101" pitchFamily="50" charset="0"/>
              </a:rPr>
              <a:t>ID: 307837807</a:t>
            </a:r>
            <a:endParaRPr lang="he-IL" sz="1800" b="1" dirty="0">
              <a:effectLst>
                <a:outerShdw blurRad="50800" dist="38100" dir="5400000" algn="t" rotWithShape="0">
                  <a:prstClr val="black">
                    <a:alpha val="40000"/>
                  </a:prstClr>
                </a:outerShdw>
              </a:effectLst>
              <a:latin typeface="Adobe Gurmukhi" panose="01010101010101010101" pitchFamily="50" charset="0"/>
            </a:endParaRPr>
          </a:p>
          <a:p>
            <a:pPr marL="342900" indent="-342900" algn="l">
              <a:buFont typeface="Courier New" panose="02070309020205020404" pitchFamily="49" charset="0"/>
              <a:buChar char="o"/>
            </a:pPr>
            <a:r>
              <a:rPr lang="en-US" sz="1800" b="1" dirty="0">
                <a:effectLst>
                  <a:outerShdw blurRad="50800" dist="38100" dir="5400000" algn="t" rotWithShape="0">
                    <a:prstClr val="black">
                      <a:alpha val="40000"/>
                    </a:prstClr>
                  </a:outerShdw>
                </a:effectLst>
              </a:rPr>
              <a:t>Amit Gershtein</a:t>
            </a:r>
            <a:br>
              <a:rPr lang="en-US" sz="1800" b="1" dirty="0">
                <a:effectLst>
                  <a:outerShdw blurRad="50800" dist="38100" dir="5400000" algn="t" rotWithShape="0">
                    <a:prstClr val="black">
                      <a:alpha val="40000"/>
                    </a:prstClr>
                  </a:outerShdw>
                </a:effectLst>
              </a:rPr>
            </a:br>
            <a:r>
              <a:rPr lang="en-US" sz="1800" b="1" dirty="0">
                <a:effectLst>
                  <a:outerShdw blurRad="50800" dist="38100" dir="5400000" algn="t" rotWithShape="0">
                    <a:prstClr val="black">
                      <a:alpha val="40000"/>
                    </a:prstClr>
                  </a:outerShdw>
                </a:effectLst>
                <a:latin typeface="Adobe Gurmukhi" panose="01010101010101010101" pitchFamily="50" charset="0"/>
              </a:rPr>
              <a:t>ID: 205788136</a:t>
            </a:r>
          </a:p>
          <a:p>
            <a:pPr marL="342900" indent="-342900">
              <a:buFont typeface="Courier New" panose="02070309020205020404" pitchFamily="49" charset="0"/>
              <a:buChar char="o"/>
            </a:pPr>
            <a:r>
              <a:rPr lang="en-US" b="1" dirty="0" err="1">
                <a:effectLst>
                  <a:outerShdw blurRad="50800" dist="38100" dir="5400000" algn="t" rotWithShape="0">
                    <a:prstClr val="black">
                      <a:alpha val="40000"/>
                    </a:prstClr>
                  </a:outerShdw>
                </a:effectLst>
              </a:rPr>
              <a:t>Dor</a:t>
            </a:r>
            <a:r>
              <a:rPr lang="en-US" b="1" dirty="0">
                <a:effectLst>
                  <a:outerShdw blurRad="50800" dist="38100" dir="5400000" algn="t" rotWithShape="0">
                    <a:prstClr val="black">
                      <a:alpha val="40000"/>
                    </a:prstClr>
                  </a:outerShdw>
                </a:effectLst>
              </a:rPr>
              <a:t> </a:t>
            </a:r>
            <a:r>
              <a:rPr lang="en-US" b="1" dirty="0" err="1">
                <a:effectLst>
                  <a:outerShdw blurRad="50800" dist="38100" dir="5400000" algn="t" rotWithShape="0">
                    <a:prstClr val="black">
                      <a:alpha val="40000"/>
                    </a:prstClr>
                  </a:outerShdw>
                </a:effectLst>
              </a:rPr>
              <a:t>Dikman</a:t>
            </a:r>
            <a:br>
              <a:rPr lang="en-US" b="1" dirty="0">
                <a:effectLst>
                  <a:outerShdw blurRad="50800" dist="38100" dir="5400000" algn="t" rotWithShape="0">
                    <a:prstClr val="black">
                      <a:alpha val="40000"/>
                    </a:prstClr>
                  </a:outerShdw>
                </a:effectLst>
              </a:rPr>
            </a:br>
            <a:r>
              <a:rPr lang="en-US" b="1" dirty="0">
                <a:effectLst>
                  <a:outerShdw blurRad="50800" dist="38100" dir="5400000" algn="t" rotWithShape="0">
                    <a:prstClr val="black">
                      <a:alpha val="40000"/>
                    </a:prstClr>
                  </a:outerShdw>
                </a:effectLst>
                <a:latin typeface="Adobe Gurmukhi" panose="01010101010101010101" pitchFamily="50" charset="0"/>
              </a:rPr>
              <a:t>ID: 204178867</a:t>
            </a:r>
            <a:endParaRPr lang="he-IL" b="1" dirty="0">
              <a:effectLst>
                <a:outerShdw blurRad="50800" dist="38100" dir="5400000" algn="t" rotWithShape="0">
                  <a:prstClr val="black">
                    <a:alpha val="40000"/>
                  </a:prstClr>
                </a:outerShdw>
              </a:effectLst>
              <a:latin typeface="Adobe Gurmukhi" panose="01010101010101010101" pitchFamily="50" charset="0"/>
            </a:endParaRPr>
          </a:p>
          <a:p>
            <a:pPr marL="342900" indent="-342900" algn="l">
              <a:buFont typeface="Courier New" panose="02070309020205020404" pitchFamily="49" charset="0"/>
              <a:buChar char="o"/>
            </a:pPr>
            <a:endParaRPr lang="he-IL" sz="1800" b="1" dirty="0">
              <a:effectLst>
                <a:outerShdw blurRad="50800" dist="38100" dir="5400000" algn="t" rotWithShape="0">
                  <a:prstClr val="black">
                    <a:alpha val="40000"/>
                  </a:prstClr>
                </a:outerShdw>
              </a:effectLst>
              <a:latin typeface="Adobe Gurmukhi" panose="01010101010101010101" pitchFamily="50" charset="0"/>
            </a:endParaRPr>
          </a:p>
        </p:txBody>
      </p:sp>
      <p:sp>
        <p:nvSpPr>
          <p:cNvPr id="8" name="כותרת 1">
            <a:extLst>
              <a:ext uri="{FF2B5EF4-FFF2-40B4-BE49-F238E27FC236}">
                <a16:creationId xmlns:a16="http://schemas.microsoft.com/office/drawing/2014/main" id="{722D108F-7469-FB9A-6891-CAB54C47D5EB}"/>
              </a:ext>
            </a:extLst>
          </p:cNvPr>
          <p:cNvSpPr>
            <a:spLocks noGrp="1"/>
          </p:cNvSpPr>
          <p:nvPr>
            <p:ph type="ctrTitle"/>
          </p:nvPr>
        </p:nvSpPr>
        <p:spPr>
          <a:xfrm>
            <a:off x="2340555" y="392853"/>
            <a:ext cx="9773920" cy="4960115"/>
          </a:xfrm>
        </p:spPr>
        <p:txBody>
          <a:bodyPr anchor="ctr">
            <a:normAutofit/>
          </a:bodyPr>
          <a:lstStyle/>
          <a:p>
            <a:pPr algn="ctr" rtl="1"/>
            <a:r>
              <a:rPr lang="he-IL" sz="4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ניהול תעבורה בעיר בעזרת </a:t>
            </a:r>
            <a:br>
              <a:rPr lang="he-IL" sz="4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br>
            <a:r>
              <a:rPr lang="en-US" sz="4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IOT</a:t>
            </a:r>
            <a:br>
              <a:rPr lang="en-US" sz="4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br>
            <a:r>
              <a:rPr lang="he-IL" sz="44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(מערכת ירוק חכם)</a:t>
            </a:r>
            <a:endParaRPr lang="he-IL" sz="4400" b="1" dirty="0">
              <a:ln w="9525">
                <a:solidFill>
                  <a:schemeClr val="bg1"/>
                </a:solidFill>
                <a:prstDash val="solid"/>
              </a:ln>
              <a:solidFill>
                <a:schemeClr val="accent2">
                  <a:lumMod val="75000"/>
                </a:schemeClr>
              </a:solidFill>
              <a:effectLst>
                <a:outerShdw blurRad="12700" dist="38100" dir="2700000" algn="tl" rotWithShape="0">
                  <a:schemeClr val="bg1">
                    <a:lumMod val="50000"/>
                  </a:schemeClr>
                </a:outerShdw>
              </a:effectLst>
              <a:latin typeface="Tahoma" panose="020B0604030504040204" pitchFamily="34" charset="0"/>
              <a:ea typeface="Tahoma" panose="020B0604030504040204" pitchFamily="34" charset="0"/>
              <a:cs typeface="Tahoma" panose="020B0604030504040204" pitchFamily="34" charset="0"/>
            </a:endParaRPr>
          </a:p>
        </p:txBody>
      </p:sp>
      <p:pic>
        <p:nvPicPr>
          <p:cNvPr id="9" name="Picture 8">
            <a:extLst>
              <a:ext uri="{FF2B5EF4-FFF2-40B4-BE49-F238E27FC236}">
                <a16:creationId xmlns:a16="http://schemas.microsoft.com/office/drawing/2014/main" id="{06DEB742-6C32-9524-8760-E5C74E016AAB}"/>
              </a:ext>
            </a:extLst>
          </p:cNvPr>
          <p:cNvPicPr>
            <a:picLocks noChangeAspect="1"/>
          </p:cNvPicPr>
          <p:nvPr/>
        </p:nvPicPr>
        <p:blipFill>
          <a:blip r:embed="rId2"/>
          <a:stretch>
            <a:fillRect/>
          </a:stretch>
        </p:blipFill>
        <p:spPr>
          <a:xfrm rot="20391677">
            <a:off x="1699677" y="4746155"/>
            <a:ext cx="3034067" cy="1213627"/>
          </a:xfrm>
          <a:prstGeom prst="rect">
            <a:avLst/>
          </a:prstGeom>
        </p:spPr>
      </p:pic>
      <p:pic>
        <p:nvPicPr>
          <p:cNvPr id="3" name="Picture 2" descr="A screenshot of a computer&#10;&#10;Description automatically generated with low confidence">
            <a:extLst>
              <a:ext uri="{FF2B5EF4-FFF2-40B4-BE49-F238E27FC236}">
                <a16:creationId xmlns:a16="http://schemas.microsoft.com/office/drawing/2014/main" id="{30219E99-9A7F-2643-ED52-111C422BACDF}"/>
              </a:ext>
            </a:extLst>
          </p:cNvPr>
          <p:cNvPicPr>
            <a:picLocks noChangeAspect="1"/>
          </p:cNvPicPr>
          <p:nvPr/>
        </p:nvPicPr>
        <p:blipFill>
          <a:blip r:embed="rId3"/>
          <a:stretch>
            <a:fillRect/>
          </a:stretch>
        </p:blipFill>
        <p:spPr>
          <a:xfrm>
            <a:off x="8739450" y="4616548"/>
            <a:ext cx="3143857" cy="1628982"/>
          </a:xfrm>
          <a:prstGeom prst="rect">
            <a:avLst/>
          </a:prstGeom>
        </p:spPr>
      </p:pic>
      <p:pic>
        <p:nvPicPr>
          <p:cNvPr id="4" name="Graphic 3" descr="Recycle outline">
            <a:extLst>
              <a:ext uri="{FF2B5EF4-FFF2-40B4-BE49-F238E27FC236}">
                <a16:creationId xmlns:a16="http://schemas.microsoft.com/office/drawing/2014/main" id="{F8BEAA05-CF7D-2178-B45C-94DCDBF77F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0284" y="4984578"/>
            <a:ext cx="914400" cy="914400"/>
          </a:xfrm>
          <a:prstGeom prst="rect">
            <a:avLst/>
          </a:prstGeom>
        </p:spPr>
      </p:pic>
    </p:spTree>
    <p:extLst>
      <p:ext uri="{BB962C8B-B14F-4D97-AF65-F5344CB8AC3E}">
        <p14:creationId xmlns:p14="http://schemas.microsoft.com/office/powerpoint/2010/main" val="336488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7961BC-F318-917A-CFC6-4017964B54B0}"/>
              </a:ext>
            </a:extLst>
          </p:cNvPr>
          <p:cNvSpPr txBox="1"/>
          <p:nvPr/>
        </p:nvSpPr>
        <p:spPr>
          <a:xfrm flipH="1">
            <a:off x="235477" y="1015635"/>
            <a:ext cx="4445511" cy="3139321"/>
          </a:xfrm>
          <a:prstGeom prst="rect">
            <a:avLst/>
          </a:prstGeom>
          <a:noFill/>
        </p:spPr>
        <p:txBody>
          <a:bodyPr wrap="square" rtlCol="0">
            <a:spAutoFit/>
          </a:bodyPr>
          <a:lstStyle/>
          <a:p>
            <a:pPr algn="r" rtl="1"/>
            <a:r>
              <a:rPr lang="en-IL" b="1" i="1" u="sng" dirty="0"/>
              <a:t>י</a:t>
            </a:r>
            <a:r>
              <a:rPr lang="he-IL" b="1" i="1" u="sng" dirty="0"/>
              <a:t>תרון</a:t>
            </a:r>
          </a:p>
          <a:p>
            <a:pPr algn="r" rtl="1"/>
            <a:endParaRPr lang="he-IL"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a:t>
            </a:r>
            <a:r>
              <a:rPr lang="he-IL" dirty="0">
                <a:latin typeface="David" panose="020E0502060401010101" pitchFamily="34" charset="-79"/>
                <a:ea typeface="Tahoma" panose="020B0604030504040204" pitchFamily="34" charset="0"/>
                <a:cs typeface="David" panose="020E0502060401010101" pitchFamily="34" charset="-79"/>
              </a:rPr>
              <a:t>מתן מידע בזמן אמת וניטור מידע מפחי זבל חכמים.</a:t>
            </a:r>
          </a:p>
          <a:p>
            <a:pPr algn="r" rtl="1"/>
            <a:endParaRPr lang="he-IL" dirty="0">
              <a:latin typeface="David" panose="020E0502060401010101" pitchFamily="34" charset="-79"/>
              <a:cs typeface="David" panose="020E0502060401010101" pitchFamily="34" charset="-79"/>
            </a:endParaRPr>
          </a:p>
          <a:p>
            <a:pPr algn="r" rtl="1"/>
            <a:r>
              <a:rPr lang="he-IL" dirty="0">
                <a:latin typeface="David" panose="020E0502060401010101" pitchFamily="34" charset="-79"/>
                <a:cs typeface="David" panose="020E0502060401010101" pitchFamily="34" charset="-79"/>
              </a:rPr>
              <a:t>*</a:t>
            </a:r>
            <a:r>
              <a:rPr lang="he-IL" dirty="0">
                <a:latin typeface="David" panose="020E0502060401010101" pitchFamily="34" charset="-79"/>
                <a:ea typeface="Tahoma" panose="020B0604030504040204" pitchFamily="34" charset="0"/>
                <a:cs typeface="David" panose="020E0502060401010101" pitchFamily="34" charset="-79"/>
              </a:rPr>
              <a:t>ארגון המידע בצורה חכמה לפי אזורים ספציפיים בהם יש לתת עדיפות לפינוי אשפה.</a:t>
            </a:r>
          </a:p>
          <a:p>
            <a:pPr algn="r" rtl="1"/>
            <a:endParaRPr lang="he-IL" dirty="0"/>
          </a:p>
          <a:p>
            <a:pPr algn="r" rtl="1"/>
            <a:r>
              <a:rPr lang="he-IL" dirty="0"/>
              <a:t>*</a:t>
            </a:r>
          </a:p>
          <a:p>
            <a:pPr algn="r" rtl="1"/>
            <a:endParaRPr lang="he-IL" dirty="0"/>
          </a:p>
          <a:p>
            <a:pPr algn="r" rtl="1"/>
            <a:r>
              <a:rPr lang="en-IL" dirty="0"/>
              <a:t>  </a:t>
            </a:r>
          </a:p>
        </p:txBody>
      </p:sp>
      <p:pic>
        <p:nvPicPr>
          <p:cNvPr id="7" name="Picture 6" descr="Map&#10;&#10;Description automatically generated">
            <a:extLst>
              <a:ext uri="{FF2B5EF4-FFF2-40B4-BE49-F238E27FC236}">
                <a16:creationId xmlns:a16="http://schemas.microsoft.com/office/drawing/2014/main" id="{994BAD29-FDE0-2383-22A0-CC8AF7E379B9}"/>
              </a:ext>
            </a:extLst>
          </p:cNvPr>
          <p:cNvPicPr>
            <a:picLocks noChangeAspect="1"/>
          </p:cNvPicPr>
          <p:nvPr/>
        </p:nvPicPr>
        <p:blipFill>
          <a:blip r:embed="rId2"/>
          <a:stretch>
            <a:fillRect/>
          </a:stretch>
        </p:blipFill>
        <p:spPr>
          <a:xfrm>
            <a:off x="571902" y="3585882"/>
            <a:ext cx="4445510" cy="3180678"/>
          </a:xfrm>
          <a:prstGeom prst="rect">
            <a:avLst/>
          </a:prstGeom>
        </p:spPr>
      </p:pic>
      <p:pic>
        <p:nvPicPr>
          <p:cNvPr id="9" name="Picture 8" descr="Diagram&#10;&#10;Description automatically generated with low confidence">
            <a:extLst>
              <a:ext uri="{FF2B5EF4-FFF2-40B4-BE49-F238E27FC236}">
                <a16:creationId xmlns:a16="http://schemas.microsoft.com/office/drawing/2014/main" id="{0A99E72F-C66C-E63B-DFEB-F6597F6ACF4E}"/>
              </a:ext>
            </a:extLst>
          </p:cNvPr>
          <p:cNvPicPr>
            <a:picLocks noChangeAspect="1"/>
          </p:cNvPicPr>
          <p:nvPr/>
        </p:nvPicPr>
        <p:blipFill>
          <a:blip r:embed="rId3"/>
          <a:stretch>
            <a:fillRect/>
          </a:stretch>
        </p:blipFill>
        <p:spPr>
          <a:xfrm>
            <a:off x="6009808" y="3596087"/>
            <a:ext cx="4445510" cy="3123871"/>
          </a:xfrm>
          <a:prstGeom prst="rect">
            <a:avLst/>
          </a:prstGeom>
        </p:spPr>
      </p:pic>
      <p:sp>
        <p:nvSpPr>
          <p:cNvPr id="3" name="TextBox 2">
            <a:extLst>
              <a:ext uri="{FF2B5EF4-FFF2-40B4-BE49-F238E27FC236}">
                <a16:creationId xmlns:a16="http://schemas.microsoft.com/office/drawing/2014/main" id="{972D3867-E631-49A5-41EC-0121CA1D605D}"/>
              </a:ext>
            </a:extLst>
          </p:cNvPr>
          <p:cNvSpPr txBox="1"/>
          <p:nvPr/>
        </p:nvSpPr>
        <p:spPr>
          <a:xfrm>
            <a:off x="4796852" y="1078442"/>
            <a:ext cx="5576503" cy="1200329"/>
          </a:xfrm>
          <a:prstGeom prst="rect">
            <a:avLst/>
          </a:prstGeom>
          <a:noFill/>
        </p:spPr>
        <p:txBody>
          <a:bodyPr wrap="square" rtlCol="0">
            <a:spAutoFit/>
          </a:bodyPr>
          <a:lstStyle/>
          <a:p>
            <a:pPr marL="0" algn="r" defTabSz="457200" rtl="1" eaLnBrk="1" latinLnBrk="0" hangingPunct="1"/>
            <a:r>
              <a:rPr lang="he-IL" b="1" i="1" u="sng" dirty="0"/>
              <a:t>חסרון</a:t>
            </a:r>
          </a:p>
          <a:p>
            <a:pPr marL="0" algn="r" defTabSz="457200" rtl="1" eaLnBrk="1" latinLnBrk="0" hangingPunct="1"/>
            <a:endParaRPr lang="he-IL" dirty="0"/>
          </a:p>
          <a:p>
            <a:pPr marL="0" algn="r" defTabSz="457200" rtl="1" eaLnBrk="1" latinLnBrk="0" hangingPunct="1"/>
            <a:r>
              <a:rPr lang="he-IL" dirty="0">
                <a:latin typeface="David" panose="020E0502060401010101" pitchFamily="34" charset="-79"/>
                <a:cs typeface="David" panose="020E0502060401010101" pitchFamily="34" charset="-79"/>
              </a:rPr>
              <a:t>* דורש השקעה כספית ראשונית והתאמת המערכת לעיר, מפחי השאפה התאמה פיזית ועד פיתוח טכנולוגי אפליקטיבי.</a:t>
            </a:r>
          </a:p>
        </p:txBody>
      </p:sp>
      <p:sp>
        <p:nvSpPr>
          <p:cNvPr id="6" name="כותרת 1">
            <a:extLst>
              <a:ext uri="{FF2B5EF4-FFF2-40B4-BE49-F238E27FC236}">
                <a16:creationId xmlns:a16="http://schemas.microsoft.com/office/drawing/2014/main" id="{18D3F222-442D-55EB-C4EE-FDBFC5123DA6}"/>
              </a:ext>
            </a:extLst>
          </p:cNvPr>
          <p:cNvSpPr>
            <a:spLocks noGrp="1"/>
          </p:cNvSpPr>
          <p:nvPr>
            <p:ph type="title"/>
          </p:nvPr>
        </p:nvSpPr>
        <p:spPr>
          <a:xfrm>
            <a:off x="-793855" y="138042"/>
            <a:ext cx="10018713" cy="689994"/>
          </a:xfrm>
        </p:spPr>
        <p:txBody>
          <a:bodyPr>
            <a:noAutofit/>
          </a:bodyPr>
          <a:lstStyle/>
          <a:p>
            <a:pPr algn="r" rtl="1"/>
            <a:r>
              <a:rPr lang="he-IL" sz="5400" b="1" dirty="0">
                <a:ln w="3175" cmpd="sng">
                  <a:solidFill>
                    <a:schemeClr val="bg1"/>
                  </a:solidFill>
                </a:ln>
                <a:solidFill>
                  <a:srgbClr val="00B050"/>
                </a:solidFill>
                <a:effectLst>
                  <a:outerShdw blurRad="50800" dist="38100" dir="8100000" algn="tr" rotWithShape="0">
                    <a:prstClr val="black">
                      <a:alpha val="40000"/>
                    </a:prstClr>
                  </a:outerShdw>
                </a:effectLst>
                <a:cs typeface="Miriam"/>
              </a:rPr>
              <a:t>יתרונות מול חסרונות </a:t>
            </a:r>
            <a:endParaRPr lang="he-IL" b="1" dirty="0">
              <a:ln w="3175" cmpd="sng">
                <a:solidFill>
                  <a:schemeClr val="bg1"/>
                </a:solidFill>
              </a:ln>
              <a:solidFill>
                <a:srgbClr val="00B050"/>
              </a:solidFill>
              <a:effectLst>
                <a:outerShdw blurRad="50800" dist="38100" dir="8100000" algn="tr" rotWithShape="0">
                  <a:prstClr val="black">
                    <a:alpha val="40000"/>
                  </a:prstClr>
                </a:outerShdw>
              </a:effectLst>
            </a:endParaRPr>
          </a:p>
        </p:txBody>
      </p:sp>
    </p:spTree>
    <p:extLst>
      <p:ext uri="{BB962C8B-B14F-4D97-AF65-F5344CB8AC3E}">
        <p14:creationId xmlns:p14="http://schemas.microsoft.com/office/powerpoint/2010/main" val="77092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D2035808-498F-CAF0-A528-D66DD008BB2E}"/>
              </a:ext>
            </a:extLst>
          </p:cNvPr>
          <p:cNvSpPr>
            <a:spLocks noGrp="1"/>
          </p:cNvSpPr>
          <p:nvPr>
            <p:ph type="title"/>
          </p:nvPr>
        </p:nvSpPr>
        <p:spPr>
          <a:xfrm>
            <a:off x="292824" y="376581"/>
            <a:ext cx="10018713" cy="689994"/>
          </a:xfrm>
        </p:spPr>
        <p:txBody>
          <a:bodyPr>
            <a:noAutofit/>
          </a:bodyPr>
          <a:lstStyle/>
          <a:p>
            <a:pPr algn="r" rtl="1"/>
            <a:r>
              <a:rPr lang="he-IL" sz="5400" b="1" dirty="0">
                <a:ln w="3175" cmpd="sng">
                  <a:solidFill>
                    <a:schemeClr val="bg1"/>
                  </a:solidFill>
                </a:ln>
                <a:solidFill>
                  <a:srgbClr val="00B050"/>
                </a:solidFill>
                <a:effectLst>
                  <a:outerShdw blurRad="50800" dist="38100" dir="8100000" algn="tr" rotWithShape="0">
                    <a:prstClr val="black">
                      <a:alpha val="40000"/>
                    </a:prstClr>
                  </a:outerShdw>
                </a:effectLst>
                <a:cs typeface="Miriam"/>
              </a:rPr>
              <a:t>מדוע</a:t>
            </a:r>
            <a:endParaRPr lang="he-IL" b="1" dirty="0">
              <a:ln w="3175" cmpd="sng">
                <a:solidFill>
                  <a:schemeClr val="bg1"/>
                </a:solidFill>
              </a:ln>
              <a:solidFill>
                <a:srgbClr val="00B050"/>
              </a:solidFill>
              <a:effectLst>
                <a:outerShdw blurRad="50800" dist="38100" dir="8100000" algn="tr" rotWithShape="0">
                  <a:prstClr val="black">
                    <a:alpha val="40000"/>
                  </a:prstClr>
                </a:outerShdw>
              </a:effectLst>
            </a:endParaRPr>
          </a:p>
        </p:txBody>
      </p:sp>
      <p:sp>
        <p:nvSpPr>
          <p:cNvPr id="6" name="TextBox 5">
            <a:extLst>
              <a:ext uri="{FF2B5EF4-FFF2-40B4-BE49-F238E27FC236}">
                <a16:creationId xmlns:a16="http://schemas.microsoft.com/office/drawing/2014/main" id="{8ACF6786-7A8A-4A2B-16BF-9792901FBE34}"/>
              </a:ext>
            </a:extLst>
          </p:cNvPr>
          <p:cNvSpPr txBox="1"/>
          <p:nvPr/>
        </p:nvSpPr>
        <p:spPr>
          <a:xfrm>
            <a:off x="1881808" y="1674674"/>
            <a:ext cx="9554817" cy="2862322"/>
          </a:xfrm>
          <a:prstGeom prst="rect">
            <a:avLst/>
          </a:prstGeom>
          <a:noFill/>
        </p:spPr>
        <p:txBody>
          <a:bodyPr wrap="square" rtlCol="0">
            <a:spAutoFit/>
          </a:bodyPr>
          <a:lstStyle/>
          <a:p>
            <a:pPr algn="r" rtl="1"/>
            <a:r>
              <a:rPr lang="he-IL" sz="1800" dirty="0">
                <a:latin typeface="David" panose="020E0502060401010101" pitchFamily="34" charset="-79"/>
                <a:cs typeface="David" panose="020E0502060401010101" pitchFamily="34" charset="-79"/>
              </a:rPr>
              <a:t>העולם </a:t>
            </a:r>
            <a:r>
              <a:rPr lang="he-IL" dirty="0">
                <a:latin typeface="David" panose="020E0502060401010101" pitchFamily="34" charset="-79"/>
                <a:cs typeface="David" panose="020E0502060401010101" pitchFamily="34" charset="-79"/>
              </a:rPr>
              <a:t>המ</a:t>
            </a:r>
            <a:r>
              <a:rPr lang="he-IL" sz="1800" dirty="0">
                <a:latin typeface="David" panose="020E0502060401010101" pitchFamily="34" charset="-79"/>
                <a:cs typeface="David" panose="020E0502060401010101" pitchFamily="34" charset="-79"/>
              </a:rPr>
              <a:t>תפתח דורש את הפתרונות הכי יעילים לכן לדעתנו לכל עיר בעולם דרושה מערכת  </a:t>
            </a:r>
            <a:r>
              <a:rPr lang="en-US" sz="1800" dirty="0">
                <a:latin typeface="David" panose="020E0502060401010101" pitchFamily="34" charset="-79"/>
                <a:cs typeface="David" panose="020E0502060401010101" pitchFamily="34" charset="-79"/>
              </a:rPr>
              <a:t>IOT</a:t>
            </a:r>
            <a:r>
              <a:rPr lang="he-IL" sz="1800" dirty="0">
                <a:latin typeface="David" panose="020E0502060401010101" pitchFamily="34" charset="-79"/>
                <a:cs typeface="David" panose="020E0502060401010101" pitchFamily="34" charset="-79"/>
              </a:rPr>
              <a:t> עירונית חכמה הפתרון שלנו יכול להיות חלק ממערכת ״עיר העתיד". </a:t>
            </a:r>
          </a:p>
          <a:p>
            <a:pPr algn="r" rtl="1"/>
            <a:endParaRPr lang="he-IL" dirty="0">
              <a:latin typeface="David" panose="020E0502060401010101" pitchFamily="34" charset="-79"/>
              <a:cs typeface="David" panose="020E0502060401010101" pitchFamily="34" charset="-79"/>
            </a:endParaRPr>
          </a:p>
          <a:p>
            <a:pPr algn="r" rtl="1"/>
            <a:r>
              <a:rPr lang="he-IL" sz="1800" dirty="0">
                <a:latin typeface="David" panose="020E0502060401010101" pitchFamily="34" charset="-79"/>
                <a:cs typeface="David" panose="020E0502060401010101" pitchFamily="34" charset="-79"/>
              </a:rPr>
              <a:t>בחרנו ב </a:t>
            </a:r>
            <a:r>
              <a:rPr lang="en-US" sz="1800" dirty="0">
                <a:latin typeface="David" panose="020E0502060401010101" pitchFamily="34" charset="-79"/>
                <a:cs typeface="David" panose="020E0502060401010101" pitchFamily="34" charset="-79"/>
              </a:rPr>
              <a:t>IOT</a:t>
            </a:r>
            <a:r>
              <a:rPr lang="he-IL" sz="1800" dirty="0">
                <a:latin typeface="David" panose="020E0502060401010101" pitchFamily="34" charset="-79"/>
                <a:cs typeface="David" panose="020E0502060401010101" pitchFamily="34" charset="-79"/>
              </a:rPr>
              <a:t> מכיוון שיש צורך לבצע העברת נתונים דרך האינטרנט בין מכשירים שונים הצריכים לתקשר זה עם זה </a:t>
            </a:r>
            <a:r>
              <a:rPr lang="he-IL" dirty="0">
                <a:latin typeface="David" panose="020E0502060401010101" pitchFamily="34" charset="-79"/>
                <a:cs typeface="David" panose="020E0502060401010101" pitchFamily="34" charset="-79"/>
              </a:rPr>
              <a:t>ו</a:t>
            </a:r>
            <a:r>
              <a:rPr lang="he-IL" sz="1800" dirty="0">
                <a:latin typeface="David" panose="020E0502060401010101" pitchFamily="34" charset="-79"/>
                <a:cs typeface="David" panose="020E0502060401010101" pitchFamily="34" charset="-79"/>
              </a:rPr>
              <a:t>הדרך הטובה והיעילה ביותר היא דרך ה- </a:t>
            </a:r>
            <a:r>
              <a:rPr lang="en-US" sz="1800" dirty="0">
                <a:latin typeface="David" panose="020E0502060401010101" pitchFamily="34" charset="-79"/>
                <a:cs typeface="David" panose="020E0502060401010101" pitchFamily="34" charset="-79"/>
              </a:rPr>
              <a:t> MQTT CLOUD</a:t>
            </a:r>
            <a:r>
              <a:rPr lang="he-IL" sz="1800" dirty="0">
                <a:latin typeface="David" panose="020E0502060401010101" pitchFamily="34" charset="-79"/>
                <a:cs typeface="David" panose="020E0502060401010101" pitchFamily="34" charset="-79"/>
              </a:rPr>
              <a:t> אשר נותן לנו אבטחת מידע, העברת הודעות בצורה מאובטחת בזמן אמת ונותנת לנו יכולת לשמור את הנתונים על גבי הענן ולהעבירם לאפליקציה ולעדכן אותנו בזמן אמת.</a:t>
            </a:r>
          </a:p>
          <a:p>
            <a:pPr marL="0" algn="r" defTabSz="457200" rtl="1" eaLnBrk="1" latinLnBrk="0" hangingPunct="1"/>
            <a:endParaRPr lang="he-IL" dirty="0"/>
          </a:p>
          <a:p>
            <a:pPr marL="0" algn="r" defTabSz="457200" rtl="1" eaLnBrk="1" latinLnBrk="0" hangingPunct="1"/>
            <a:r>
              <a:rPr lang="he-IL" dirty="0"/>
              <a:t>היכלות שלנו לבצע פעולות מורכבות עם התערבות אנוש מעטה ככל הניתן היא הבסיס לקדמה ולעתיד האדם. לחיים נקיים וירוקים יותר.</a:t>
            </a:r>
            <a:endParaRPr lang="en-IL" dirty="0"/>
          </a:p>
        </p:txBody>
      </p:sp>
    </p:spTree>
    <p:extLst>
      <p:ext uri="{BB962C8B-B14F-4D97-AF65-F5344CB8AC3E}">
        <p14:creationId xmlns:p14="http://schemas.microsoft.com/office/powerpoint/2010/main" val="319731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94A6-45C0-BE20-89BB-C57D19C82E32}"/>
              </a:ext>
            </a:extLst>
          </p:cNvPr>
          <p:cNvSpPr>
            <a:spLocks noGrp="1"/>
          </p:cNvSpPr>
          <p:nvPr>
            <p:ph type="title"/>
          </p:nvPr>
        </p:nvSpPr>
        <p:spPr/>
        <p:txBody>
          <a:bodyPr/>
          <a:lstStyle/>
          <a:p>
            <a:pPr algn="r" rtl="1"/>
            <a:r>
              <a:rPr lang="en-US" b="1" dirty="0" err="1">
                <a:ln w="3175" cmpd="sng">
                  <a:solidFill>
                    <a:schemeClr val="bg1"/>
                  </a:solidFill>
                </a:ln>
                <a:solidFill>
                  <a:srgbClr val="00B050"/>
                </a:solidFill>
                <a:effectLst>
                  <a:outerShdw blurRad="50800" dist="38100" dir="8100000" algn="tr" rotWithShape="0">
                    <a:prstClr val="black">
                      <a:alpha val="40000"/>
                    </a:prstClr>
                  </a:outerShdw>
                </a:effectLst>
                <a:cs typeface="Miriam"/>
              </a:rPr>
              <a:t>ב</a:t>
            </a:r>
            <a:r>
              <a:rPr lang="he-IL" b="1" dirty="0" err="1">
                <a:ln w="3175" cmpd="sng">
                  <a:solidFill>
                    <a:schemeClr val="bg1"/>
                  </a:solidFill>
                </a:ln>
                <a:solidFill>
                  <a:srgbClr val="00B050"/>
                </a:solidFill>
                <a:effectLst>
                  <a:outerShdw blurRad="50800" dist="38100" dir="8100000" algn="tr" rotWithShape="0">
                    <a:prstClr val="black">
                      <a:alpha val="40000"/>
                    </a:prstClr>
                  </a:outerShdw>
                </a:effectLst>
                <a:cs typeface="Miriam"/>
              </a:rPr>
              <a:t>בילוגרפיה</a:t>
            </a:r>
            <a:endParaRPr lang="en-IL" dirty="0"/>
          </a:p>
        </p:txBody>
      </p:sp>
      <p:sp>
        <p:nvSpPr>
          <p:cNvPr id="3" name="TextBox 2">
            <a:extLst>
              <a:ext uri="{FF2B5EF4-FFF2-40B4-BE49-F238E27FC236}">
                <a16:creationId xmlns:a16="http://schemas.microsoft.com/office/drawing/2014/main" id="{4C8E7DA0-0603-B093-6C4F-4F7B1BE871DF}"/>
              </a:ext>
            </a:extLst>
          </p:cNvPr>
          <p:cNvSpPr txBox="1"/>
          <p:nvPr/>
        </p:nvSpPr>
        <p:spPr>
          <a:xfrm>
            <a:off x="2928135" y="2116476"/>
            <a:ext cx="8574783" cy="1754326"/>
          </a:xfrm>
          <a:prstGeom prst="rect">
            <a:avLst/>
          </a:prstGeom>
          <a:noFill/>
        </p:spPr>
        <p:txBody>
          <a:bodyPr wrap="none" rtlCol="0">
            <a:spAutoFit/>
          </a:bodyPr>
          <a:lstStyle/>
          <a:p>
            <a:r>
              <a:rPr lang="en-US" dirty="0">
                <a:hlinkClick r:id="rId2"/>
              </a:rPr>
              <a:t>https://www.catchpoint.com/network-admin-guide/mqtt-broker</a:t>
            </a:r>
            <a:endParaRPr lang="he-IL" dirty="0"/>
          </a:p>
          <a:p>
            <a:endParaRPr lang="he-IL" dirty="0"/>
          </a:p>
          <a:p>
            <a:r>
              <a:rPr lang="en-US" dirty="0">
                <a:hlinkClick r:id="rId3"/>
              </a:rPr>
              <a:t>https://www.techtarget.com/iotagenda/definition/Internet-of-Things-IoT</a:t>
            </a:r>
            <a:endParaRPr lang="he-IL" dirty="0"/>
          </a:p>
          <a:p>
            <a:endParaRPr lang="he-IL" dirty="0"/>
          </a:p>
          <a:p>
            <a:r>
              <a:rPr lang="en-US" dirty="0"/>
              <a:t>https://</a:t>
            </a:r>
            <a:r>
              <a:rPr lang="en-US" dirty="0" err="1"/>
              <a:t>www.analyticssteps.com</a:t>
            </a:r>
            <a:r>
              <a:rPr lang="en-US" dirty="0"/>
              <a:t>/blogs/smart-waste-management-using-</a:t>
            </a:r>
            <a:r>
              <a:rPr lang="en-US" dirty="0" err="1"/>
              <a:t>iot</a:t>
            </a:r>
            <a:endParaRPr lang="he-IL" dirty="0"/>
          </a:p>
          <a:p>
            <a:endParaRPr lang="en-IL" dirty="0"/>
          </a:p>
        </p:txBody>
      </p:sp>
    </p:spTree>
    <p:extLst>
      <p:ext uri="{BB962C8B-B14F-4D97-AF65-F5344CB8AC3E}">
        <p14:creationId xmlns:p14="http://schemas.microsoft.com/office/powerpoint/2010/main" val="2983506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700C1-9376-DCFC-1D7D-6F791E4A68DA}"/>
              </a:ext>
            </a:extLst>
          </p:cNvPr>
          <p:cNvSpPr>
            <a:spLocks noGrp="1"/>
          </p:cNvSpPr>
          <p:nvPr>
            <p:ph type="title"/>
          </p:nvPr>
        </p:nvSpPr>
        <p:spPr>
          <a:xfrm>
            <a:off x="2592926" y="705178"/>
            <a:ext cx="8911687" cy="1280890"/>
          </a:xfrm>
        </p:spPr>
        <p:txBody>
          <a:bodyPr/>
          <a:lstStyle/>
          <a:p>
            <a:pPr algn="r" rtl="1"/>
            <a:r>
              <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שאלות מרכזיות</a:t>
            </a:r>
            <a:endParaRPr lang="en-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120AAFDC-DEEA-6D91-F63C-DD880A6E439F}"/>
              </a:ext>
            </a:extLst>
          </p:cNvPr>
          <p:cNvSpPr txBox="1"/>
          <p:nvPr/>
        </p:nvSpPr>
        <p:spPr>
          <a:xfrm>
            <a:off x="2244437" y="889843"/>
            <a:ext cx="9260176" cy="5078313"/>
          </a:xfrm>
          <a:prstGeom prst="rect">
            <a:avLst/>
          </a:prstGeom>
          <a:noFill/>
        </p:spPr>
        <p:txBody>
          <a:bodyPr wrap="square" rtlCol="0">
            <a:spAutoFit/>
          </a:bodyPr>
          <a:lstStyle/>
          <a:p>
            <a:pPr algn="r">
              <a:buFont typeface="Arial" panose="020B0604020202020204" pitchFamily="34" charset="0"/>
              <a:buChar char="•"/>
            </a:pPr>
            <a:endParaRPr lang="he-IL" b="1" dirty="0"/>
          </a:p>
          <a:p>
            <a:pPr algn="r">
              <a:buFont typeface="Arial" panose="020B0604020202020204" pitchFamily="34" charset="0"/>
              <a:buChar char="•"/>
            </a:pPr>
            <a:endParaRPr lang="he-IL" b="1" dirty="0"/>
          </a:p>
          <a:p>
            <a:pPr algn="r">
              <a:lnSpc>
                <a:spcPct val="150000"/>
              </a:lnSpc>
              <a:buFont typeface="Arial" panose="020B0604020202020204" pitchFamily="34" charset="0"/>
              <a:buChar char="•"/>
            </a:pPr>
            <a:endPar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r>
              <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האם תדירות פינוי הזבל והמחזור היא היעילה ביותר הן לתושבי העיר והן לעירייה? </a:t>
            </a:r>
          </a:p>
          <a:p>
            <a:pPr algn="r" rtl="1">
              <a:lnSpc>
                <a:spcPct val="150000"/>
              </a:lnSpc>
            </a:pPr>
            <a:endPar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r>
              <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האם יש התייחסות כלשהי למידע שניתן לאסוף בזמן איסוף הזבל ועל אופן המחזור בעיר שלכם?</a:t>
            </a:r>
          </a:p>
          <a:p>
            <a:pPr marL="285750" indent="-285750" algn="r" rtl="1">
              <a:lnSpc>
                <a:spcPct val="150000"/>
              </a:lnSpc>
              <a:buFont typeface="Arial" panose="020B0604020202020204" pitchFamily="34" charset="0"/>
              <a:buChar char="•"/>
            </a:pPr>
            <a:endPar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r>
              <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האם יש שימוש חכם במחשבי העיריה בכל הקשור לניהול תעבורה בעיר?</a:t>
            </a:r>
          </a:p>
          <a:p>
            <a:pPr marL="285750" indent="-285750" algn="r" rtl="1">
              <a:lnSpc>
                <a:spcPct val="150000"/>
              </a:lnSpc>
              <a:buFont typeface="Arial" panose="020B0604020202020204" pitchFamily="34" charset="0"/>
              <a:buChar char="•"/>
            </a:pPr>
            <a:endPar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r>
              <a:rPr lang="he-IL"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האם לדעתך מחלקת התעבורה בעיר שלך עובדת באופן הכי חכם ויעיל? </a:t>
            </a:r>
          </a:p>
          <a:p>
            <a:pPr marL="285750" indent="-285750" algn="r" rtl="1">
              <a:buFont typeface="Arial" panose="020B0604020202020204" pitchFamily="34" charset="0"/>
              <a:buChar char="•"/>
            </a:pPr>
            <a:endParaRPr lang="he-IL" b="1" dirty="0"/>
          </a:p>
        </p:txBody>
      </p:sp>
    </p:spTree>
    <p:extLst>
      <p:ext uri="{BB962C8B-B14F-4D97-AF65-F5344CB8AC3E}">
        <p14:creationId xmlns:p14="http://schemas.microsoft.com/office/powerpoint/2010/main" val="421579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ABB528-80AC-F60D-99AF-DAA3A0C057A0}"/>
              </a:ext>
            </a:extLst>
          </p:cNvPr>
          <p:cNvSpPr txBox="1"/>
          <p:nvPr/>
        </p:nvSpPr>
        <p:spPr>
          <a:xfrm>
            <a:off x="2478045" y="663118"/>
            <a:ext cx="8500403" cy="830997"/>
          </a:xfrm>
          <a:prstGeom prst="rect">
            <a:avLst/>
          </a:prstGeom>
          <a:noFill/>
          <a:ln>
            <a:noFill/>
          </a:ln>
        </p:spPr>
        <p:txBody>
          <a:bodyPr wrap="square">
            <a:spAutoFit/>
          </a:bodyPr>
          <a:lstStyle/>
          <a:p>
            <a:pPr algn="ctr" rtl="1"/>
            <a:r>
              <a:rPr lang="he-IL" sz="4800" b="1" dirty="0">
                <a:ln w="3175" cmpd="sng">
                  <a:solidFill>
                    <a:schemeClr val="bg1"/>
                  </a:solidFill>
                </a:ln>
                <a:solidFill>
                  <a:schemeClr val="accent2">
                    <a:lumMod val="75000"/>
                  </a:schemeClr>
                </a:solidFill>
                <a:effectLst>
                  <a:outerShdw blurRad="50800" dist="38100" dir="8100000" algn="tr"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ההצעה שלנו</a:t>
            </a:r>
            <a:endParaRPr lang="en-IL" sz="48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8FCC712C-8E2F-05A4-F22C-D22A95199041}"/>
              </a:ext>
            </a:extLst>
          </p:cNvPr>
          <p:cNvSpPr txBox="1"/>
          <p:nvPr/>
        </p:nvSpPr>
        <p:spPr>
          <a:xfrm>
            <a:off x="2478045" y="1989254"/>
            <a:ext cx="8500403" cy="2554545"/>
          </a:xfrm>
          <a:prstGeom prst="rect">
            <a:avLst/>
          </a:prstGeom>
          <a:noFill/>
        </p:spPr>
        <p:txBody>
          <a:bodyPr wrap="square" rtlCol="0">
            <a:spAutoFit/>
          </a:bodyPr>
          <a:lstStyle/>
          <a:p>
            <a:pPr marL="0" algn="ctr" defTabSz="457200" rtl="1" eaLnBrk="1" latinLnBrk="0" hangingPunct="1"/>
            <a:r>
              <a:rPr lang="he-IL" sz="32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שיפור משמעותי של מערכת התעבורה של העיר באמצעות מערכת חכמה, כך שכל מה שקשור לניהול האשפה בעיר יהפוך להיות חכם יותר ויתנהל בצורה הלוגיסטית הטובה ביותר. </a:t>
            </a:r>
          </a:p>
        </p:txBody>
      </p:sp>
      <p:sp>
        <p:nvSpPr>
          <p:cNvPr id="7" name="TextBox 6">
            <a:extLst>
              <a:ext uri="{FF2B5EF4-FFF2-40B4-BE49-F238E27FC236}">
                <a16:creationId xmlns:a16="http://schemas.microsoft.com/office/drawing/2014/main" id="{F4DEBCA9-6CD7-0224-57DD-367B49A76275}"/>
              </a:ext>
            </a:extLst>
          </p:cNvPr>
          <p:cNvSpPr txBox="1"/>
          <p:nvPr/>
        </p:nvSpPr>
        <p:spPr>
          <a:xfrm>
            <a:off x="9114879" y="5784863"/>
            <a:ext cx="2462644" cy="646331"/>
          </a:xfrm>
          <a:prstGeom prst="rect">
            <a:avLst/>
          </a:prstGeom>
          <a:noFill/>
        </p:spPr>
        <p:txBody>
          <a:bodyPr wrap="square">
            <a:spAutoFit/>
          </a:bodyPr>
          <a:lstStyle/>
          <a:p>
            <a:pPr marL="0" algn="ctr" defTabSz="457200" rtl="1" eaLnBrk="1" latinLnBrk="0" hangingPunct="1"/>
            <a:r>
              <a:rPr lang="he-IL" dirty="0">
                <a:solidFill>
                  <a:schemeClr val="accent2">
                    <a:lumMod val="75000"/>
                  </a:schemeClr>
                </a:solidFill>
              </a:rPr>
              <a:t>התשואה הטובה ביותר להשקעה שלך</a:t>
            </a:r>
            <a:endParaRPr lang="en-IL" dirty="0">
              <a:solidFill>
                <a:schemeClr val="accent2">
                  <a:lumMod val="75000"/>
                </a:schemeClr>
              </a:solidFill>
            </a:endParaRPr>
          </a:p>
        </p:txBody>
      </p:sp>
      <p:sp>
        <p:nvSpPr>
          <p:cNvPr id="8" name="TextBox 7">
            <a:extLst>
              <a:ext uri="{FF2B5EF4-FFF2-40B4-BE49-F238E27FC236}">
                <a16:creationId xmlns:a16="http://schemas.microsoft.com/office/drawing/2014/main" id="{D04A4406-51C6-D527-1406-1D9AE466D984}"/>
              </a:ext>
            </a:extLst>
          </p:cNvPr>
          <p:cNvSpPr txBox="1"/>
          <p:nvPr/>
        </p:nvSpPr>
        <p:spPr>
          <a:xfrm>
            <a:off x="5496924" y="5832378"/>
            <a:ext cx="2462644" cy="646331"/>
          </a:xfrm>
          <a:prstGeom prst="rect">
            <a:avLst/>
          </a:prstGeom>
          <a:noFill/>
        </p:spPr>
        <p:txBody>
          <a:bodyPr wrap="square">
            <a:spAutoFit/>
          </a:bodyPr>
          <a:lstStyle/>
          <a:p>
            <a:pPr marL="0" algn="ctr" defTabSz="457200" rtl="1" eaLnBrk="1" latinLnBrk="0" hangingPunct="1"/>
            <a:r>
              <a:rPr lang="he-IL" dirty="0">
                <a:solidFill>
                  <a:schemeClr val="accent2">
                    <a:lumMod val="75000"/>
                  </a:schemeClr>
                </a:solidFill>
              </a:rPr>
              <a:t>מחזור איכותי ושמירה על איכות הסביבה </a:t>
            </a:r>
            <a:endParaRPr lang="en-IL" dirty="0">
              <a:solidFill>
                <a:schemeClr val="accent2">
                  <a:lumMod val="75000"/>
                </a:schemeClr>
              </a:solidFill>
            </a:endParaRPr>
          </a:p>
        </p:txBody>
      </p:sp>
      <p:sp>
        <p:nvSpPr>
          <p:cNvPr id="9" name="TextBox 8">
            <a:extLst>
              <a:ext uri="{FF2B5EF4-FFF2-40B4-BE49-F238E27FC236}">
                <a16:creationId xmlns:a16="http://schemas.microsoft.com/office/drawing/2014/main" id="{BE6739BC-1BDF-DF2F-D02E-D9ADC54CAD68}"/>
              </a:ext>
            </a:extLst>
          </p:cNvPr>
          <p:cNvSpPr txBox="1"/>
          <p:nvPr/>
        </p:nvSpPr>
        <p:spPr>
          <a:xfrm>
            <a:off x="1566177" y="5860087"/>
            <a:ext cx="2462644" cy="923330"/>
          </a:xfrm>
          <a:prstGeom prst="rect">
            <a:avLst/>
          </a:prstGeom>
          <a:noFill/>
        </p:spPr>
        <p:txBody>
          <a:bodyPr wrap="square">
            <a:spAutoFit/>
          </a:bodyPr>
          <a:lstStyle/>
          <a:p>
            <a:pPr marL="0" algn="ctr" defTabSz="457200" rtl="1" eaLnBrk="1" latinLnBrk="0" hangingPunct="1"/>
            <a:r>
              <a:rPr lang="he-IL" dirty="0">
                <a:solidFill>
                  <a:schemeClr val="accent2">
                    <a:lumMod val="75000"/>
                  </a:schemeClr>
                </a:solidFill>
              </a:rPr>
              <a:t>התממשקות קלה וזולה ללא בעיות </a:t>
            </a:r>
          </a:p>
          <a:p>
            <a:pPr marL="0" algn="r" defTabSz="457200" rtl="1" eaLnBrk="1" latinLnBrk="0" hangingPunct="1"/>
            <a:endParaRPr lang="en-IL" dirty="0"/>
          </a:p>
        </p:txBody>
      </p:sp>
      <p:pic>
        <p:nvPicPr>
          <p:cNvPr id="4" name="Graphic 3" descr="Agriculture outline">
            <a:extLst>
              <a:ext uri="{FF2B5EF4-FFF2-40B4-BE49-F238E27FC236}">
                <a16:creationId xmlns:a16="http://schemas.microsoft.com/office/drawing/2014/main" id="{2B84812B-92F2-705A-6D40-B13D2C17A2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71046" y="4793948"/>
            <a:ext cx="914400" cy="914400"/>
          </a:xfrm>
          <a:prstGeom prst="rect">
            <a:avLst/>
          </a:prstGeom>
        </p:spPr>
      </p:pic>
      <p:pic>
        <p:nvPicPr>
          <p:cNvPr id="10" name="Graphic 9" descr="@ outline">
            <a:extLst>
              <a:ext uri="{FF2B5EF4-FFF2-40B4-BE49-F238E27FC236}">
                <a16:creationId xmlns:a16="http://schemas.microsoft.com/office/drawing/2014/main" id="{139BB570-C260-62A8-13A9-54448DC84A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9018" y="4895915"/>
            <a:ext cx="914400" cy="914400"/>
          </a:xfrm>
          <a:prstGeom prst="rect">
            <a:avLst/>
          </a:prstGeom>
        </p:spPr>
      </p:pic>
      <p:pic>
        <p:nvPicPr>
          <p:cNvPr id="12" name="Graphic 11" descr="Bar graph with upward trend outline">
            <a:extLst>
              <a:ext uri="{FF2B5EF4-FFF2-40B4-BE49-F238E27FC236}">
                <a16:creationId xmlns:a16="http://schemas.microsoft.com/office/drawing/2014/main" id="{55EF465F-63EE-EECE-3882-2486B5C10D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5874" y="4870463"/>
            <a:ext cx="914400" cy="914400"/>
          </a:xfrm>
          <a:prstGeom prst="rect">
            <a:avLst/>
          </a:prstGeom>
        </p:spPr>
      </p:pic>
    </p:spTree>
    <p:extLst>
      <p:ext uri="{BB962C8B-B14F-4D97-AF65-F5344CB8AC3E}">
        <p14:creationId xmlns:p14="http://schemas.microsoft.com/office/powerpoint/2010/main" val="3855483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787B027-A21B-CDDD-BF6D-6675C133D1A8}"/>
              </a:ext>
            </a:extLst>
          </p:cNvPr>
          <p:cNvSpPr txBox="1"/>
          <p:nvPr/>
        </p:nvSpPr>
        <p:spPr>
          <a:xfrm>
            <a:off x="2929968" y="1055110"/>
            <a:ext cx="7121769" cy="923330"/>
          </a:xfrm>
          <a:prstGeom prst="rect">
            <a:avLst/>
          </a:prstGeom>
          <a:noFill/>
        </p:spPr>
        <p:txBody>
          <a:bodyPr wrap="square">
            <a:spAutoFit/>
          </a:bodyPr>
          <a:lstStyle/>
          <a:p>
            <a:pPr algn="ctr" rtl="1"/>
            <a:r>
              <a:rPr lang="he-IL" sz="5400" b="1" dirty="0">
                <a:ln w="3175" cmpd="sng">
                  <a:solidFill>
                    <a:schemeClr val="bg1"/>
                  </a:solidFill>
                </a:ln>
                <a:solidFill>
                  <a:schemeClr val="accent2">
                    <a:lumMod val="75000"/>
                  </a:schemeClr>
                </a:solidFill>
                <a:effectLst>
                  <a:outerShdw blurRad="50800" dist="38100" dir="8100000" algn="tr"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המטרה</a:t>
            </a:r>
            <a:r>
              <a:rPr lang="he-IL" sz="4400" b="1" dirty="0">
                <a:ln w="3175" cmpd="sng">
                  <a:solidFill>
                    <a:schemeClr val="bg1"/>
                  </a:solidFill>
                </a:ln>
                <a:solidFill>
                  <a:schemeClr val="accent2">
                    <a:lumMod val="75000"/>
                  </a:schemeClr>
                </a:solidFill>
                <a:effectLst>
                  <a:outerShdw blurRad="50800" dist="38100" dir="8100000" algn="tr"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 </a:t>
            </a:r>
            <a:r>
              <a:rPr lang="he-IL" sz="5400" b="1" dirty="0">
                <a:ln w="3175" cmpd="sng">
                  <a:solidFill>
                    <a:schemeClr val="bg1"/>
                  </a:solidFill>
                </a:ln>
                <a:solidFill>
                  <a:schemeClr val="accent2">
                    <a:lumMod val="75000"/>
                  </a:schemeClr>
                </a:solidFill>
                <a:effectLst>
                  <a:outerShdw blurRad="50800" dist="38100" dir="8100000" algn="tr" rotWithShape="0">
                    <a:prstClr val="black">
                      <a:alpha val="40000"/>
                    </a:prstClr>
                  </a:outerShdw>
                </a:effectLst>
                <a:latin typeface="Tahoma" panose="020B0604030504040204" pitchFamily="34" charset="0"/>
                <a:ea typeface="Tahoma" panose="020B0604030504040204" pitchFamily="34" charset="0"/>
                <a:cs typeface="Tahoma" panose="020B0604030504040204" pitchFamily="34" charset="0"/>
              </a:rPr>
              <a:t>המרכזית</a:t>
            </a:r>
            <a:endParaRPr lang="en-IL" sz="4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D7214B3-1C1F-418E-C6D4-BD5526A0B320}"/>
              </a:ext>
            </a:extLst>
          </p:cNvPr>
          <p:cNvSpPr txBox="1"/>
          <p:nvPr/>
        </p:nvSpPr>
        <p:spPr>
          <a:xfrm>
            <a:off x="1219196" y="2242433"/>
            <a:ext cx="10543311" cy="923330"/>
          </a:xfrm>
          <a:prstGeom prst="rect">
            <a:avLst/>
          </a:prstGeom>
          <a:noFill/>
        </p:spPr>
        <p:txBody>
          <a:bodyPr wrap="square" rtlCol="0">
            <a:spAutoFit/>
          </a:bodyPr>
          <a:lstStyle/>
          <a:p>
            <a:pPr algn="ctr" rtl="1">
              <a:lnSpc>
                <a:spcPct val="150000"/>
              </a:lnSpc>
            </a:pPr>
            <a:r>
              <a:rPr lang="he-IL" sz="24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מתן פתרון איכותי יותר לאיסוף הזבל והגברת מחזור הזבל בעיר.</a:t>
            </a:r>
          </a:p>
          <a:p>
            <a:endParaRPr lang="en-IL" dirty="0"/>
          </a:p>
        </p:txBody>
      </p:sp>
      <p:sp>
        <p:nvSpPr>
          <p:cNvPr id="3" name="TextBox 2">
            <a:extLst>
              <a:ext uri="{FF2B5EF4-FFF2-40B4-BE49-F238E27FC236}">
                <a16:creationId xmlns:a16="http://schemas.microsoft.com/office/drawing/2014/main" id="{955067A5-BDB1-A4CF-4DFA-F0F6333D2FF3}"/>
              </a:ext>
            </a:extLst>
          </p:cNvPr>
          <p:cNvSpPr txBox="1"/>
          <p:nvPr/>
        </p:nvSpPr>
        <p:spPr>
          <a:xfrm>
            <a:off x="6428507" y="3105834"/>
            <a:ext cx="5334000" cy="646331"/>
          </a:xfrm>
          <a:prstGeom prst="rect">
            <a:avLst/>
          </a:prstGeom>
          <a:noFill/>
        </p:spPr>
        <p:txBody>
          <a:bodyPr wrap="square" rtlCol="0">
            <a:spAutoFit/>
          </a:bodyPr>
          <a:lstStyle/>
          <a:p>
            <a:pPr marL="0" algn="ctr" defTabSz="457200" rtl="1" eaLnBrk="1" latinLnBrk="0" hangingPunct="1"/>
            <a:r>
              <a:rPr lang="he-IL" sz="36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מטרות נוספות</a:t>
            </a:r>
            <a:endParaRPr lang="en-IL" sz="36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a:extLst>
              <a:ext uri="{FF2B5EF4-FFF2-40B4-BE49-F238E27FC236}">
                <a16:creationId xmlns:a16="http://schemas.microsoft.com/office/drawing/2014/main" id="{C43E9875-8470-3944-0E5F-B1C11E4D568C}"/>
              </a:ext>
            </a:extLst>
          </p:cNvPr>
          <p:cNvSpPr txBox="1"/>
          <p:nvPr/>
        </p:nvSpPr>
        <p:spPr>
          <a:xfrm>
            <a:off x="2929968" y="3752165"/>
            <a:ext cx="8354291" cy="3775329"/>
          </a:xfrm>
          <a:prstGeom prst="rect">
            <a:avLst/>
          </a:prstGeom>
          <a:noFill/>
        </p:spPr>
        <p:txBody>
          <a:bodyPr wrap="square" rtlCol="0">
            <a:spAutoFit/>
          </a:bodyPr>
          <a:lstStyle/>
          <a:p>
            <a:pPr marL="285750" indent="-285750" algn="just" rtl="1">
              <a:lnSpc>
                <a:spcPct val="150000"/>
              </a:lnSpc>
              <a:buFont typeface="Arial" panose="020B0604020202020204" pitchFamily="34" charset="0"/>
              <a:buChar char="•"/>
            </a:pPr>
            <a:r>
              <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מתן מידע בזמן אמת וניטור מידע מפחי זבל חכמים.</a:t>
            </a:r>
          </a:p>
          <a:p>
            <a:pPr marL="285750" indent="-285750" algn="just" rtl="1">
              <a:lnSpc>
                <a:spcPct val="150000"/>
              </a:lnSpc>
              <a:buFont typeface="Arial" panose="020B0604020202020204" pitchFamily="34" charset="0"/>
              <a:buChar char="•"/>
            </a:pPr>
            <a:r>
              <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ארגון המידע בצורה חכמה לפי אזורים ספציפיים בהם יש לתת עדיפות לפינוי אשפה.</a:t>
            </a:r>
          </a:p>
          <a:p>
            <a:pPr marL="285750" indent="-285750" algn="just" rtl="1">
              <a:lnSpc>
                <a:spcPct val="150000"/>
              </a:lnSpc>
              <a:buFont typeface="Arial" panose="020B0604020202020204" pitchFamily="34" charset="0"/>
              <a:buChar char="•"/>
            </a:pPr>
            <a:r>
              <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הוזלת השימוש במערכת חכמה - שימוש בסנסורים חכמים זולים אשר עובדים באופן עצמאי ועל כן זולים לתחזוקה, ובעלי צריכת חשמל נמוכה.</a:t>
            </a:r>
          </a:p>
          <a:p>
            <a:pPr marL="285750" indent="-285750" algn="just" rtl="1">
              <a:lnSpc>
                <a:spcPct val="150000"/>
              </a:lnSpc>
              <a:buFont typeface="Arial" panose="020B0604020202020204" pitchFamily="34" charset="0"/>
              <a:buChar char="•"/>
            </a:pPr>
            <a:r>
              <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a:t>
            </a:r>
            <a:r>
              <a:rPr lang="he-IL" sz="18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 פלטפורמה חכמה לניהול המערכת בממשק קל לשימוש ולתחזוקה. </a:t>
            </a:r>
            <a:endParaRPr lang="en-IL" sz="1800"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just" rtl="1">
              <a:lnSpc>
                <a:spcPct val="150000"/>
              </a:lnSpc>
              <a:buFont typeface="Arial" panose="020B0604020202020204" pitchFamily="34" charset="0"/>
              <a:buChar char="•"/>
            </a:pPr>
            <a:endPar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endPar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gn="r" rtl="1">
              <a:lnSpc>
                <a:spcPct val="150000"/>
              </a:lnSpc>
              <a:buFont typeface="Arial" panose="020B0604020202020204" pitchFamily="34" charset="0"/>
              <a:buChar char="•"/>
            </a:pPr>
            <a:endParaRPr lang="he-IL"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662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925A4F-3E30-C8F1-7628-CEA9EF0CE22E}"/>
              </a:ext>
            </a:extLst>
          </p:cNvPr>
          <p:cNvSpPr txBox="1"/>
          <p:nvPr/>
        </p:nvSpPr>
        <p:spPr>
          <a:xfrm>
            <a:off x="2086868" y="756805"/>
            <a:ext cx="8018263" cy="646331"/>
          </a:xfrm>
          <a:prstGeom prst="rect">
            <a:avLst/>
          </a:prstGeom>
          <a:noFill/>
        </p:spPr>
        <p:txBody>
          <a:bodyPr wrap="square" rtlCol="0">
            <a:spAutoFit/>
          </a:bodyPr>
          <a:lstStyle/>
          <a:p>
            <a:pPr algn="ctr" rtl="1"/>
            <a:r>
              <a:rPr lang="he-IL" sz="36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rPr>
              <a:t>תיאור המערכת </a:t>
            </a:r>
            <a:endParaRPr lang="en-IL" sz="3600" b="1" dirty="0">
              <a:solidFill>
                <a:schemeClr val="accent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196DBC53-2829-4C73-C637-2FEE1432BFFD}"/>
              </a:ext>
            </a:extLst>
          </p:cNvPr>
          <p:cNvSpPr txBox="1"/>
          <p:nvPr/>
        </p:nvSpPr>
        <p:spPr>
          <a:xfrm>
            <a:off x="2227984" y="1845531"/>
            <a:ext cx="8154887" cy="4708981"/>
          </a:xfrm>
          <a:prstGeom prst="rect">
            <a:avLst/>
          </a:prstGeom>
          <a:noFill/>
        </p:spPr>
        <p:txBody>
          <a:bodyPr wrap="square" rtlCol="0">
            <a:spAutoFit/>
          </a:bodyPr>
          <a:lstStyle/>
          <a:p>
            <a:pPr marL="0" algn="r" defTabSz="457200" rtl="1" eaLnBrk="1" latinLnBrk="0" hangingPunct="1"/>
            <a:r>
              <a:rPr lang="he-IL" sz="2000" dirty="0">
                <a:latin typeface="David" panose="020E0502060401010101" pitchFamily="34" charset="-79"/>
                <a:cs typeface="David" panose="020E0502060401010101" pitchFamily="34" charset="-79"/>
              </a:rPr>
              <a:t>מערכת ״ ירוק חכם ״ היא מערכת פיזית ותוכניתית המערכת מורכבת מאפליקציה חכמה וקלה לתפעול אשר מקבל נתונים בזמן אמת מפחים חכמים אשר פזורים ברחבי העיר .</a:t>
            </a:r>
          </a:p>
          <a:p>
            <a:pPr marL="0" algn="r" defTabSz="457200" rtl="1" eaLnBrk="1" latinLnBrk="0" hangingPunct="1"/>
            <a:endParaRPr lang="he-IL" sz="2000" dirty="0">
              <a:latin typeface="David" panose="020E0502060401010101" pitchFamily="34" charset="-79"/>
              <a:cs typeface="David" panose="020E0502060401010101" pitchFamily="34" charset="-79"/>
            </a:endParaRPr>
          </a:p>
          <a:p>
            <a:pPr marL="0" algn="r" defTabSz="457200" rtl="1" eaLnBrk="1" latinLnBrk="0" hangingPunct="1"/>
            <a:r>
              <a:rPr lang="he-IL" sz="2000" dirty="0">
                <a:latin typeface="David" panose="020E0502060401010101" pitchFamily="34" charset="-79"/>
                <a:cs typeface="David" panose="020E0502060401010101" pitchFamily="34" charset="-79"/>
              </a:rPr>
              <a:t>אותם פחים שונים מהמכור לנו היום , מדובר בעתיד זהו פח חכם אשר בראשו יש </a:t>
            </a:r>
            <a:r>
              <a:rPr lang="he-IL" sz="2000" dirty="0" err="1">
                <a:latin typeface="David" panose="020E0502060401010101" pitchFamily="34" charset="-79"/>
                <a:cs typeface="David" panose="020E0502060401010101" pitchFamily="34" charset="-79"/>
              </a:rPr>
              <a:t>פנאל</a:t>
            </a:r>
            <a:r>
              <a:rPr lang="he-IL" sz="2000" dirty="0">
                <a:latin typeface="David" panose="020E0502060401010101" pitchFamily="34" charset="-79"/>
                <a:cs typeface="David" panose="020E0502060401010101" pitchFamily="34" charset="-79"/>
              </a:rPr>
              <a:t> סולארי בזכותו אנחנו לא נזדקק לחיבורים מיוחדים או התקנה מורכבת. </a:t>
            </a:r>
          </a:p>
          <a:p>
            <a:pPr marL="0" algn="r" defTabSz="457200" rtl="1" eaLnBrk="1" latinLnBrk="0" hangingPunct="1"/>
            <a:r>
              <a:rPr lang="he-IL" sz="2000" dirty="0">
                <a:latin typeface="David" panose="020E0502060401010101" pitchFamily="34" charset="-79"/>
                <a:cs typeface="David" panose="020E0502060401010101" pitchFamily="34" charset="-79"/>
              </a:rPr>
              <a:t>בפחים יהיו חיישנים נוספים אשר מטרתם היא </a:t>
            </a:r>
            <a:r>
              <a:rPr lang="he-IL" sz="2000" dirty="0" err="1">
                <a:latin typeface="David" panose="020E0502060401010101" pitchFamily="34" charset="-79"/>
                <a:cs typeface="David" panose="020E0502060401010101" pitchFamily="34" charset="-79"/>
              </a:rPr>
              <a:t>לנטר</a:t>
            </a:r>
            <a:r>
              <a:rPr lang="he-IL" sz="2000" dirty="0">
                <a:latin typeface="David" panose="020E0502060401010101" pitchFamily="34" charset="-79"/>
                <a:cs typeface="David" panose="020E0502060401010101" pitchFamily="34" charset="-79"/>
              </a:rPr>
              <a:t> את כמות האשפה בפח בזמן אמת ולהעביר למערכת שלנו את המידע. </a:t>
            </a:r>
          </a:p>
          <a:p>
            <a:pPr marL="0" algn="r" defTabSz="457200" rtl="1" eaLnBrk="1" latinLnBrk="0" hangingPunct="1"/>
            <a:endParaRPr lang="he-IL" sz="2000" dirty="0">
              <a:latin typeface="David" panose="020E0502060401010101" pitchFamily="34" charset="-79"/>
              <a:cs typeface="David" panose="020E0502060401010101" pitchFamily="34" charset="-79"/>
            </a:endParaRPr>
          </a:p>
          <a:p>
            <a:pPr marL="0" algn="r" defTabSz="457200" rtl="1" eaLnBrk="1" latinLnBrk="0" hangingPunct="1"/>
            <a:r>
              <a:rPr lang="he-IL" sz="2000" dirty="0">
                <a:latin typeface="David" panose="020E0502060401010101" pitchFamily="34" charset="-79"/>
                <a:cs typeface="David" panose="020E0502060401010101" pitchFamily="34" charset="-79"/>
              </a:rPr>
              <a:t>בכך תוכל המערכת החכמה שלנו לבצע התאמות מהירות אשר יעזרו למחלקת התעבורה העירונית לחלק את המשאבים שלהם בצורה הטובה ביותר ולהחליט לאן ומתי כדי להגיע לפינוי האשפה ולתחזוקה שוטפת של הפח. </a:t>
            </a:r>
          </a:p>
          <a:p>
            <a:pPr marL="0" algn="r" defTabSz="457200" rtl="1" eaLnBrk="1" latinLnBrk="0" hangingPunct="1"/>
            <a:endParaRPr lang="he-IL" sz="2000" dirty="0">
              <a:latin typeface="David" panose="020E0502060401010101" pitchFamily="34" charset="-79"/>
              <a:cs typeface="David" panose="020E0502060401010101" pitchFamily="34" charset="-79"/>
            </a:endParaRPr>
          </a:p>
          <a:p>
            <a:pPr marL="0" algn="r" defTabSz="457200" rtl="1" eaLnBrk="1" latinLnBrk="0" hangingPunct="1"/>
            <a:r>
              <a:rPr lang="he-IL" sz="2000" dirty="0">
                <a:latin typeface="David" panose="020E0502060401010101" pitchFamily="34" charset="-79"/>
                <a:cs typeface="David" panose="020E0502060401010101" pitchFamily="34" charset="-79"/>
              </a:rPr>
              <a:t>כמובן שאותם רכיבים מתקשרים האחד עם השני בעזרת מערכת </a:t>
            </a:r>
            <a:r>
              <a:rPr lang="en-US" sz="2000" dirty="0">
                <a:latin typeface="David" panose="020E0502060401010101" pitchFamily="34" charset="-79"/>
                <a:cs typeface="David" panose="020E0502060401010101" pitchFamily="34" charset="-79"/>
              </a:rPr>
              <a:t>IOT</a:t>
            </a:r>
            <a:r>
              <a:rPr lang="he-IL" sz="2000" dirty="0">
                <a:latin typeface="David" panose="020E0502060401010101" pitchFamily="34" charset="-79"/>
                <a:cs typeface="David" panose="020E0502060401010101" pitchFamily="34" charset="-79"/>
              </a:rPr>
              <a:t> </a:t>
            </a:r>
            <a:r>
              <a:rPr lang="en-US" sz="2000" dirty="0">
                <a:latin typeface="David" panose="020E0502060401010101" pitchFamily="34" charset="-79"/>
                <a:cs typeface="David" panose="020E0502060401010101" pitchFamily="34" charset="-79"/>
              </a:rPr>
              <a:t>,</a:t>
            </a:r>
            <a:r>
              <a:rPr lang="he-IL" sz="2000" dirty="0">
                <a:latin typeface="David" panose="020E0502060401010101" pitchFamily="34" charset="-79"/>
                <a:cs typeface="David" panose="020E0502060401010101" pitchFamily="34" charset="-79"/>
              </a:rPr>
              <a:t>שימוש חכם באינטרנט.</a:t>
            </a:r>
          </a:p>
        </p:txBody>
      </p:sp>
    </p:spTree>
    <p:extLst>
      <p:ext uri="{BB962C8B-B14F-4D97-AF65-F5344CB8AC3E}">
        <p14:creationId xmlns:p14="http://schemas.microsoft.com/office/powerpoint/2010/main" val="299903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Heart 26">
            <a:extLst>
              <a:ext uri="{FF2B5EF4-FFF2-40B4-BE49-F238E27FC236}">
                <a16:creationId xmlns:a16="http://schemas.microsoft.com/office/drawing/2014/main" id="{AB808AAE-260B-F6AC-FEE2-78306E90C352}"/>
              </a:ext>
            </a:extLst>
          </p:cNvPr>
          <p:cNvSpPr/>
          <p:nvPr/>
        </p:nvSpPr>
        <p:spPr>
          <a:xfrm>
            <a:off x="3456088" y="1686762"/>
            <a:ext cx="1682567" cy="1315602"/>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457200" rtl="1" eaLnBrk="1" latinLnBrk="0" hangingPunct="1"/>
            <a:endParaRPr lang="en-IL"/>
          </a:p>
        </p:txBody>
      </p:sp>
      <p:sp>
        <p:nvSpPr>
          <p:cNvPr id="5" name="TextBox 4">
            <a:extLst>
              <a:ext uri="{FF2B5EF4-FFF2-40B4-BE49-F238E27FC236}">
                <a16:creationId xmlns:a16="http://schemas.microsoft.com/office/drawing/2014/main" id="{DE253F77-ECD4-DFB2-F14D-5F7CF468771C}"/>
              </a:ext>
            </a:extLst>
          </p:cNvPr>
          <p:cNvSpPr txBox="1"/>
          <p:nvPr/>
        </p:nvSpPr>
        <p:spPr>
          <a:xfrm>
            <a:off x="1569207" y="420685"/>
            <a:ext cx="6098344" cy="830997"/>
          </a:xfrm>
          <a:prstGeom prst="rect">
            <a:avLst/>
          </a:prstGeom>
          <a:noFill/>
        </p:spPr>
        <p:txBody>
          <a:bodyPr wrap="square">
            <a:spAutoFit/>
          </a:bodyPr>
          <a:lstStyle/>
          <a:p>
            <a:pPr algn="r" rtl="1"/>
            <a:r>
              <a:rPr lang="he-IL" sz="4800" b="1" dirty="0">
                <a:ln w="3175" cmpd="sng">
                  <a:solidFill>
                    <a:schemeClr val="bg1"/>
                  </a:solidFill>
                </a:ln>
                <a:solidFill>
                  <a:srgbClr val="00B050"/>
                </a:solidFill>
                <a:effectLst>
                  <a:outerShdw blurRad="50800" dist="38100" dir="8100000" algn="tr" rotWithShape="0">
                    <a:prstClr val="black">
                      <a:alpha val="40000"/>
                    </a:prstClr>
                  </a:outerShdw>
                </a:effectLst>
                <a:cs typeface="Miriam"/>
              </a:rPr>
              <a:t>רצף העבודה </a:t>
            </a:r>
            <a:endParaRPr lang="en-IL" sz="4800" dirty="0"/>
          </a:p>
        </p:txBody>
      </p:sp>
      <p:sp>
        <p:nvSpPr>
          <p:cNvPr id="3" name="TextBox 2">
            <a:extLst>
              <a:ext uri="{FF2B5EF4-FFF2-40B4-BE49-F238E27FC236}">
                <a16:creationId xmlns:a16="http://schemas.microsoft.com/office/drawing/2014/main" id="{9FE2BAAC-D8DF-4EB3-B8DB-38BB04B36654}"/>
              </a:ext>
            </a:extLst>
          </p:cNvPr>
          <p:cNvSpPr txBox="1"/>
          <p:nvPr/>
        </p:nvSpPr>
        <p:spPr>
          <a:xfrm>
            <a:off x="3168252" y="2063683"/>
            <a:ext cx="2293144" cy="369332"/>
          </a:xfrm>
          <a:prstGeom prst="rect">
            <a:avLst/>
          </a:prstGeom>
          <a:noFill/>
        </p:spPr>
        <p:txBody>
          <a:bodyPr wrap="square">
            <a:spAutoFit/>
          </a:bodyPr>
          <a:lstStyle/>
          <a:p>
            <a:pPr algn="ctr"/>
            <a:r>
              <a:rPr lang="en-US" sz="1800" b="1" dirty="0"/>
              <a:t>MQTT Broker</a:t>
            </a:r>
            <a:endParaRPr lang="he-IL" sz="1800" b="1" dirty="0"/>
          </a:p>
        </p:txBody>
      </p:sp>
      <p:sp>
        <p:nvSpPr>
          <p:cNvPr id="6" name="TextBox 5">
            <a:extLst>
              <a:ext uri="{FF2B5EF4-FFF2-40B4-BE49-F238E27FC236}">
                <a16:creationId xmlns:a16="http://schemas.microsoft.com/office/drawing/2014/main" id="{503420B3-09A1-E052-6BAD-83533C034903}"/>
              </a:ext>
            </a:extLst>
          </p:cNvPr>
          <p:cNvSpPr txBox="1"/>
          <p:nvPr/>
        </p:nvSpPr>
        <p:spPr>
          <a:xfrm>
            <a:off x="1839460" y="3678569"/>
            <a:ext cx="2321719" cy="646331"/>
          </a:xfrm>
          <a:prstGeom prst="rect">
            <a:avLst/>
          </a:prstGeom>
          <a:noFill/>
        </p:spPr>
        <p:txBody>
          <a:bodyPr wrap="square">
            <a:spAutoFit/>
          </a:bodyPr>
          <a:lstStyle/>
          <a:p>
            <a:pPr algn="ctr"/>
            <a:r>
              <a:rPr lang="en-US" b="1" dirty="0"/>
              <a:t>IR Sensor</a:t>
            </a:r>
            <a:endParaRPr lang="he-IL" b="1" dirty="0"/>
          </a:p>
          <a:p>
            <a:pPr algn="ctr" rtl="1"/>
            <a:r>
              <a:rPr lang="en-US" b="1" i="0" u="none" strike="noStrike" dirty="0">
                <a:solidFill>
                  <a:srgbClr val="202124"/>
                </a:solidFill>
                <a:effectLst/>
                <a:latin typeface="arial" panose="020B0604020202020204" pitchFamily="34" charset="0"/>
              </a:rPr>
              <a:t>Infrared sensors)</a:t>
            </a:r>
            <a:r>
              <a:rPr lang="he-IL" b="1" i="0" u="none" strike="noStrike" dirty="0">
                <a:solidFill>
                  <a:srgbClr val="202124"/>
                </a:solidFill>
                <a:effectLst/>
                <a:latin typeface="arial" panose="020B0604020202020204" pitchFamily="34" charset="0"/>
              </a:rPr>
              <a:t>)</a:t>
            </a:r>
            <a:endParaRPr lang="he-IL" b="1" dirty="0"/>
          </a:p>
        </p:txBody>
      </p:sp>
      <p:sp>
        <p:nvSpPr>
          <p:cNvPr id="7" name="TextBox 6">
            <a:extLst>
              <a:ext uri="{FF2B5EF4-FFF2-40B4-BE49-F238E27FC236}">
                <a16:creationId xmlns:a16="http://schemas.microsoft.com/office/drawing/2014/main" id="{1952666B-8226-7ED0-3BA7-8705FA319052}"/>
              </a:ext>
            </a:extLst>
          </p:cNvPr>
          <p:cNvSpPr txBox="1"/>
          <p:nvPr/>
        </p:nvSpPr>
        <p:spPr>
          <a:xfrm>
            <a:off x="5025248" y="3766070"/>
            <a:ext cx="1248911" cy="646331"/>
          </a:xfrm>
          <a:prstGeom prst="rect">
            <a:avLst/>
          </a:prstGeom>
          <a:noFill/>
        </p:spPr>
        <p:txBody>
          <a:bodyPr wrap="square" rtlCol="1">
            <a:spAutoFit/>
          </a:bodyPr>
          <a:lstStyle/>
          <a:p>
            <a:pPr algn="ctr"/>
            <a:r>
              <a:rPr lang="en-US" b="1" dirty="0"/>
              <a:t>Weight Sensor</a:t>
            </a:r>
            <a:endParaRPr lang="he-IL" b="1" dirty="0"/>
          </a:p>
        </p:txBody>
      </p:sp>
      <p:sp>
        <p:nvSpPr>
          <p:cNvPr id="9" name="TextBox 8">
            <a:extLst>
              <a:ext uri="{FF2B5EF4-FFF2-40B4-BE49-F238E27FC236}">
                <a16:creationId xmlns:a16="http://schemas.microsoft.com/office/drawing/2014/main" id="{FF4BE42E-645E-E3AD-93C6-27405062CDAE}"/>
              </a:ext>
            </a:extLst>
          </p:cNvPr>
          <p:cNvSpPr txBox="1"/>
          <p:nvPr/>
        </p:nvSpPr>
        <p:spPr>
          <a:xfrm>
            <a:off x="7187921" y="2433015"/>
            <a:ext cx="1971021" cy="646331"/>
          </a:xfrm>
          <a:prstGeom prst="rect">
            <a:avLst/>
          </a:prstGeom>
          <a:noFill/>
        </p:spPr>
        <p:txBody>
          <a:bodyPr wrap="square">
            <a:spAutoFit/>
          </a:bodyPr>
          <a:lstStyle/>
          <a:p>
            <a:pPr algn="ctr"/>
            <a:r>
              <a:rPr lang="en-US" b="1" dirty="0"/>
              <a:t>User Web Interface</a:t>
            </a:r>
            <a:endParaRPr lang="he-IL" b="1" dirty="0"/>
          </a:p>
        </p:txBody>
      </p:sp>
      <p:sp>
        <p:nvSpPr>
          <p:cNvPr id="17" name="TextBox 16">
            <a:extLst>
              <a:ext uri="{FF2B5EF4-FFF2-40B4-BE49-F238E27FC236}">
                <a16:creationId xmlns:a16="http://schemas.microsoft.com/office/drawing/2014/main" id="{9BB4D9B9-A675-FE74-1CAA-92A13D18C5D7}"/>
              </a:ext>
            </a:extLst>
          </p:cNvPr>
          <p:cNvSpPr txBox="1"/>
          <p:nvPr/>
        </p:nvSpPr>
        <p:spPr>
          <a:xfrm>
            <a:off x="2635983" y="5795320"/>
            <a:ext cx="7276351" cy="646331"/>
          </a:xfrm>
          <a:prstGeom prst="rect">
            <a:avLst/>
          </a:prstGeom>
          <a:noFill/>
        </p:spPr>
        <p:txBody>
          <a:bodyPr wrap="none" rtlCol="0">
            <a:spAutoFit/>
          </a:bodyPr>
          <a:lstStyle/>
          <a:p>
            <a:r>
              <a:rPr lang="en-US" dirty="0"/>
              <a:t># solar panel – </a:t>
            </a:r>
            <a:r>
              <a:rPr lang="he-IL" dirty="0"/>
              <a:t>פנל סולארי אשר מטעין את הסנסורים שנמצאים בפח הזבל </a:t>
            </a:r>
          </a:p>
          <a:p>
            <a:endParaRPr lang="en-IL" dirty="0"/>
          </a:p>
        </p:txBody>
      </p:sp>
      <p:pic>
        <p:nvPicPr>
          <p:cNvPr id="10" name="Graphic 9" descr="Back with solid fill">
            <a:extLst>
              <a:ext uri="{FF2B5EF4-FFF2-40B4-BE49-F238E27FC236}">
                <a16:creationId xmlns:a16="http://schemas.microsoft.com/office/drawing/2014/main" id="{9E1D79C5-A260-C830-6A15-6CBF3406F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952104">
            <a:off x="5755646" y="1412377"/>
            <a:ext cx="1402627" cy="1402627"/>
          </a:xfrm>
          <a:prstGeom prst="rect">
            <a:avLst/>
          </a:prstGeom>
        </p:spPr>
      </p:pic>
      <p:pic>
        <p:nvPicPr>
          <p:cNvPr id="12" name="Graphic 11" descr="Back outline">
            <a:extLst>
              <a:ext uri="{FF2B5EF4-FFF2-40B4-BE49-F238E27FC236}">
                <a16:creationId xmlns:a16="http://schemas.microsoft.com/office/drawing/2014/main" id="{0104FF6C-4D47-C041-99C3-5ABE820F9D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22565">
            <a:off x="5026175" y="2572492"/>
            <a:ext cx="914400" cy="914400"/>
          </a:xfrm>
          <a:prstGeom prst="rect">
            <a:avLst/>
          </a:prstGeom>
        </p:spPr>
      </p:pic>
      <p:pic>
        <p:nvPicPr>
          <p:cNvPr id="19" name="Graphic 18" descr="Back outline">
            <a:extLst>
              <a:ext uri="{FF2B5EF4-FFF2-40B4-BE49-F238E27FC236}">
                <a16:creationId xmlns:a16="http://schemas.microsoft.com/office/drawing/2014/main" id="{8FBC7355-F8A8-892A-53F7-162BD83202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370937">
            <a:off x="2840577" y="2522838"/>
            <a:ext cx="914400" cy="914400"/>
          </a:xfrm>
          <a:prstGeom prst="rect">
            <a:avLst/>
          </a:prstGeom>
        </p:spPr>
      </p:pic>
      <p:pic>
        <p:nvPicPr>
          <p:cNvPr id="22" name="Graphic 21" descr="Web design outline">
            <a:extLst>
              <a:ext uri="{FF2B5EF4-FFF2-40B4-BE49-F238E27FC236}">
                <a16:creationId xmlns:a16="http://schemas.microsoft.com/office/drawing/2014/main" id="{84419FED-18E1-A5FD-6E98-621E3341C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8589" y="2793460"/>
            <a:ext cx="2138001" cy="1732695"/>
          </a:xfrm>
          <a:prstGeom prst="rect">
            <a:avLst/>
          </a:prstGeom>
        </p:spPr>
      </p:pic>
      <p:pic>
        <p:nvPicPr>
          <p:cNvPr id="24" name="Graphic 23" descr="Weights Uneven outline">
            <a:extLst>
              <a:ext uri="{FF2B5EF4-FFF2-40B4-BE49-F238E27FC236}">
                <a16:creationId xmlns:a16="http://schemas.microsoft.com/office/drawing/2014/main" id="{9B4A99C1-131C-5239-AB81-823A823843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81600" y="4445840"/>
            <a:ext cx="914400" cy="914400"/>
          </a:xfrm>
          <a:prstGeom prst="rect">
            <a:avLst/>
          </a:prstGeom>
        </p:spPr>
      </p:pic>
      <p:pic>
        <p:nvPicPr>
          <p:cNvPr id="26" name="Graphic 25" descr="3d Glasses outline">
            <a:extLst>
              <a:ext uri="{FF2B5EF4-FFF2-40B4-BE49-F238E27FC236}">
                <a16:creationId xmlns:a16="http://schemas.microsoft.com/office/drawing/2014/main" id="{39BA078B-47E1-57A0-798D-3CA3631421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23591" y="4324900"/>
            <a:ext cx="914400" cy="914400"/>
          </a:xfrm>
          <a:prstGeom prst="rect">
            <a:avLst/>
          </a:prstGeom>
        </p:spPr>
      </p:pic>
    </p:spTree>
    <p:extLst>
      <p:ext uri="{BB962C8B-B14F-4D97-AF65-F5344CB8AC3E}">
        <p14:creationId xmlns:p14="http://schemas.microsoft.com/office/powerpoint/2010/main" val="1319821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a:extLst>
              <a:ext uri="{FF2B5EF4-FFF2-40B4-BE49-F238E27FC236}">
                <a16:creationId xmlns:a16="http://schemas.microsoft.com/office/drawing/2014/main" id="{3DE827F9-0FAB-91A5-09C6-471B0A11112B}"/>
              </a:ext>
            </a:extLst>
          </p:cNvPr>
          <p:cNvSpPr>
            <a:spLocks noGrp="1"/>
          </p:cNvSpPr>
          <p:nvPr>
            <p:ph type="title"/>
          </p:nvPr>
        </p:nvSpPr>
        <p:spPr>
          <a:xfrm>
            <a:off x="-1003717" y="532302"/>
            <a:ext cx="10018713" cy="689994"/>
          </a:xfrm>
        </p:spPr>
        <p:txBody>
          <a:bodyPr>
            <a:noAutofit/>
          </a:bodyPr>
          <a:lstStyle/>
          <a:p>
            <a:pPr algn="r" rtl="1"/>
            <a:r>
              <a:rPr lang="he-IL" sz="5400" b="1" dirty="0">
                <a:ln w="3175" cmpd="sng">
                  <a:solidFill>
                    <a:schemeClr val="bg1"/>
                  </a:solidFill>
                </a:ln>
                <a:solidFill>
                  <a:srgbClr val="00B050"/>
                </a:solidFill>
                <a:effectLst>
                  <a:outerShdw blurRad="50800" dist="38100" dir="8100000" algn="tr" rotWithShape="0">
                    <a:prstClr val="black">
                      <a:alpha val="40000"/>
                    </a:prstClr>
                  </a:outerShdw>
                </a:effectLst>
                <a:cs typeface="Miriam"/>
              </a:rPr>
              <a:t>איך זה עובד ?</a:t>
            </a:r>
            <a:endParaRPr lang="he-IL" b="1" dirty="0">
              <a:ln w="3175" cmpd="sng">
                <a:solidFill>
                  <a:schemeClr val="bg1"/>
                </a:solidFill>
              </a:ln>
              <a:solidFill>
                <a:srgbClr val="00B050"/>
              </a:solidFill>
              <a:effectLst>
                <a:outerShdw blurRad="50800" dist="38100" dir="8100000" algn="tr" rotWithShape="0">
                  <a:prstClr val="black">
                    <a:alpha val="40000"/>
                  </a:prstClr>
                </a:outerShdw>
              </a:effectLst>
            </a:endParaRPr>
          </a:p>
        </p:txBody>
      </p:sp>
      <p:sp>
        <p:nvSpPr>
          <p:cNvPr id="2" name="TextBox 1">
            <a:extLst>
              <a:ext uri="{FF2B5EF4-FFF2-40B4-BE49-F238E27FC236}">
                <a16:creationId xmlns:a16="http://schemas.microsoft.com/office/drawing/2014/main" id="{5F2307C1-8ACB-2F0D-1641-72B3684B4E8B}"/>
              </a:ext>
            </a:extLst>
          </p:cNvPr>
          <p:cNvSpPr txBox="1"/>
          <p:nvPr/>
        </p:nvSpPr>
        <p:spPr>
          <a:xfrm>
            <a:off x="814388" y="2371725"/>
            <a:ext cx="8400634" cy="3416320"/>
          </a:xfrm>
          <a:prstGeom prst="rect">
            <a:avLst/>
          </a:prstGeom>
          <a:noFill/>
        </p:spPr>
        <p:txBody>
          <a:bodyPr wrap="square" rtlCol="0">
            <a:spAutoFit/>
          </a:bodyPr>
          <a:lstStyle/>
          <a:p>
            <a:pPr marL="0" algn="r" defTabSz="457200" rtl="1" eaLnBrk="1" latinLnBrk="0" hangingPunct="1"/>
            <a:r>
              <a:rPr lang="he-IL" b="1" dirty="0"/>
              <a:t>סנסור משקל </a:t>
            </a:r>
            <a:r>
              <a:rPr lang="he-IL" dirty="0"/>
              <a:t>- אשר מודד את כמות הזבל אשר נאספה בפח הזבל מידע זה עבור לשרת ה </a:t>
            </a:r>
            <a:r>
              <a:rPr lang="en-US" dirty="0"/>
              <a:t>MQTT </a:t>
            </a:r>
            <a:r>
              <a:rPr lang="he-IL" dirty="0"/>
              <a:t> ומודיע לו מתי הזבל הגיע לכמות המקסימלית ויש צורך לבצע איסוף זבל מפח זה.  </a:t>
            </a:r>
          </a:p>
          <a:p>
            <a:pPr marL="0" algn="r" defTabSz="457200" rtl="1" eaLnBrk="1" latinLnBrk="0" hangingPunct="1"/>
            <a:endParaRPr lang="he-IL" dirty="0"/>
          </a:p>
          <a:p>
            <a:pPr marL="0" algn="r" defTabSz="457200" rtl="1" eaLnBrk="1" latinLnBrk="0" hangingPunct="1"/>
            <a:r>
              <a:rPr lang="he-IL" b="1" dirty="0"/>
              <a:t>סנסור אינפרה </a:t>
            </a:r>
            <a:r>
              <a:rPr lang="he-IL" dirty="0"/>
              <a:t>– מעביר מידע ל </a:t>
            </a:r>
            <a:r>
              <a:rPr lang="en-US" dirty="0"/>
              <a:t> MQTT </a:t>
            </a:r>
            <a:r>
              <a:rPr lang="he-IL" dirty="0"/>
              <a:t> המידע שהוא בודק זה את מרחק הזבל מתחתית הפח ובעצם יודע לזהות מתי הזבל הגיע לחלק העליון של הפח ולהתריע על כך </a:t>
            </a:r>
          </a:p>
          <a:p>
            <a:pPr marL="0" algn="r" defTabSz="457200" rtl="1" eaLnBrk="1" latinLnBrk="0" hangingPunct="1"/>
            <a:endParaRPr lang="he-IL" dirty="0"/>
          </a:p>
          <a:p>
            <a:pPr marL="0" algn="r" defTabSz="457200" rtl="1" eaLnBrk="1" latinLnBrk="0" hangingPunct="1"/>
            <a:r>
              <a:rPr lang="he-IL" dirty="0"/>
              <a:t># שילוב המידע מחיישנים אלו נותן לנו בעצם אינדיקציה מדויקות מאוד על מצב הפח שלנו.</a:t>
            </a:r>
          </a:p>
          <a:p>
            <a:pPr marL="0" algn="r" defTabSz="457200" rtl="1" eaLnBrk="1" latinLnBrk="0" hangingPunct="1"/>
            <a:endParaRPr lang="he-IL" dirty="0"/>
          </a:p>
          <a:p>
            <a:pPr marL="0" algn="r" defTabSz="457200" rtl="1" eaLnBrk="1" latinLnBrk="0" hangingPunct="1"/>
            <a:r>
              <a:rPr lang="en-US" b="1" dirty="0"/>
              <a:t>MQTT </a:t>
            </a:r>
            <a:r>
              <a:rPr lang="he-IL" dirty="0"/>
              <a:t> - שרת איסוף מידע מכל המקומות ( פחי זבל ) בעזרת הסנסורים שלהם. </a:t>
            </a:r>
          </a:p>
          <a:p>
            <a:pPr marL="0" algn="r" defTabSz="457200" rtl="1" eaLnBrk="1" latinLnBrk="0" hangingPunct="1"/>
            <a:r>
              <a:rPr lang="he-IL" dirty="0"/>
              <a:t>              וקבלת המיקום של נהגי משאיות הזבל בזמן אמת בעזרת אפליקציה חכמה. </a:t>
            </a:r>
          </a:p>
          <a:p>
            <a:pPr marL="0" algn="r" defTabSz="457200" rtl="1" eaLnBrk="1" latinLnBrk="0" hangingPunct="1"/>
            <a:r>
              <a:rPr lang="he-IL" dirty="0"/>
              <a:t>              את המידע הזה הוא מציג בזמן אמת למערכת שלנו אשר נמצאת אצל הלקוח. </a:t>
            </a:r>
          </a:p>
          <a:p>
            <a:pPr marL="0" algn="r" defTabSz="457200" rtl="1" eaLnBrk="1" latinLnBrk="0" hangingPunct="1"/>
            <a:endParaRPr lang="en-IL" dirty="0"/>
          </a:p>
        </p:txBody>
      </p:sp>
    </p:spTree>
    <p:extLst>
      <p:ext uri="{BB962C8B-B14F-4D97-AF65-F5344CB8AC3E}">
        <p14:creationId xmlns:p14="http://schemas.microsoft.com/office/powerpoint/2010/main" val="107746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3B2FA7-FD78-2020-5A36-981EAD75D07F}"/>
              </a:ext>
            </a:extLst>
          </p:cNvPr>
          <p:cNvSpPr txBox="1"/>
          <p:nvPr/>
        </p:nvSpPr>
        <p:spPr>
          <a:xfrm>
            <a:off x="1298057" y="86767"/>
            <a:ext cx="6291776" cy="769441"/>
          </a:xfrm>
          <a:prstGeom prst="rect">
            <a:avLst/>
          </a:prstGeom>
          <a:noFill/>
        </p:spPr>
        <p:txBody>
          <a:bodyPr wrap="square">
            <a:spAutoFit/>
          </a:bodyPr>
          <a:lstStyle/>
          <a:p>
            <a:r>
              <a:rPr lang="en-US" sz="4400" b="1" dirty="0">
                <a:ln w="3175" cmpd="sng">
                  <a:solidFill>
                    <a:schemeClr val="bg1"/>
                  </a:solidFill>
                </a:ln>
                <a:solidFill>
                  <a:srgbClr val="00B050"/>
                </a:solidFill>
                <a:effectLst>
                  <a:outerShdw blurRad="50800" dist="38100" dir="8100000" algn="tr" rotWithShape="0">
                    <a:prstClr val="black">
                      <a:alpha val="40000"/>
                    </a:prstClr>
                  </a:outerShdw>
                </a:effectLst>
                <a:latin typeface="+mj-lt"/>
                <a:cs typeface="Miriam"/>
              </a:rPr>
              <a:t>Diagram</a:t>
            </a:r>
            <a:endParaRPr lang="en-IL" sz="4400" dirty="0">
              <a:latin typeface="+mj-lt"/>
            </a:endParaRPr>
          </a:p>
        </p:txBody>
      </p:sp>
      <p:pic>
        <p:nvPicPr>
          <p:cNvPr id="2" name="Picture 1" descr="Diagram&#10;&#10;Description automatically generated">
            <a:extLst>
              <a:ext uri="{FF2B5EF4-FFF2-40B4-BE49-F238E27FC236}">
                <a16:creationId xmlns:a16="http://schemas.microsoft.com/office/drawing/2014/main" id="{4B2C9812-FCE0-8069-66EE-330519A418E0}"/>
              </a:ext>
            </a:extLst>
          </p:cNvPr>
          <p:cNvPicPr>
            <a:picLocks noChangeAspect="1"/>
          </p:cNvPicPr>
          <p:nvPr/>
        </p:nvPicPr>
        <p:blipFill>
          <a:blip r:embed="rId2"/>
          <a:stretch>
            <a:fillRect/>
          </a:stretch>
        </p:blipFill>
        <p:spPr>
          <a:xfrm>
            <a:off x="5296520" y="481480"/>
            <a:ext cx="5302244" cy="6173643"/>
          </a:xfrm>
          <a:prstGeom prst="rect">
            <a:avLst/>
          </a:prstGeom>
        </p:spPr>
      </p:pic>
      <p:pic>
        <p:nvPicPr>
          <p:cNvPr id="3" name="Picture 2">
            <a:extLst>
              <a:ext uri="{FF2B5EF4-FFF2-40B4-BE49-F238E27FC236}">
                <a16:creationId xmlns:a16="http://schemas.microsoft.com/office/drawing/2014/main" id="{5C101BA3-54AE-3B21-40D6-57DB39E3A9D6}"/>
              </a:ext>
            </a:extLst>
          </p:cNvPr>
          <p:cNvPicPr>
            <a:picLocks noChangeAspect="1"/>
          </p:cNvPicPr>
          <p:nvPr/>
        </p:nvPicPr>
        <p:blipFill>
          <a:blip r:embed="rId3"/>
          <a:stretch>
            <a:fillRect/>
          </a:stretch>
        </p:blipFill>
        <p:spPr>
          <a:xfrm>
            <a:off x="503282" y="1540228"/>
            <a:ext cx="3945536" cy="1888772"/>
          </a:xfrm>
          <a:prstGeom prst="rect">
            <a:avLst/>
          </a:prstGeom>
        </p:spPr>
      </p:pic>
      <p:sp>
        <p:nvSpPr>
          <p:cNvPr id="4" name="TextBox 3">
            <a:extLst>
              <a:ext uri="{FF2B5EF4-FFF2-40B4-BE49-F238E27FC236}">
                <a16:creationId xmlns:a16="http://schemas.microsoft.com/office/drawing/2014/main" id="{5FF21B1F-C13C-61FA-9081-E2ED26C92903}"/>
              </a:ext>
            </a:extLst>
          </p:cNvPr>
          <p:cNvSpPr txBox="1"/>
          <p:nvPr/>
        </p:nvSpPr>
        <p:spPr>
          <a:xfrm>
            <a:off x="571677" y="4113020"/>
            <a:ext cx="4544834" cy="1754326"/>
          </a:xfrm>
          <a:prstGeom prst="rect">
            <a:avLst/>
          </a:prstGeom>
          <a:noFill/>
        </p:spPr>
        <p:txBody>
          <a:bodyPr wrap="none" rtlCol="0">
            <a:spAutoFit/>
          </a:bodyPr>
          <a:lstStyle/>
          <a:p>
            <a:pPr algn="r" rtl="1"/>
            <a:r>
              <a:rPr lang="he-IL" dirty="0"/>
              <a:t>אפשר להבין כי המידע שמתקבל מפחי</a:t>
            </a:r>
          </a:p>
          <a:p>
            <a:pPr algn="r" rtl="1"/>
            <a:r>
              <a:rPr lang="he-IL" dirty="0"/>
              <a:t>הזבל עובר לשרת שלנו וממנו לממשק המשתמש </a:t>
            </a:r>
          </a:p>
          <a:p>
            <a:pPr algn="r" rtl="1"/>
            <a:r>
              <a:rPr lang="he-IL" dirty="0"/>
              <a:t>המידע הזה מגיע לרכבי הזבל אשר מקבלים </a:t>
            </a:r>
          </a:p>
          <a:p>
            <a:pPr algn="r" rtl="1"/>
            <a:r>
              <a:rPr lang="he-IL" dirty="0"/>
              <a:t>את המסלול המדויק הקצר והטוב ביותר </a:t>
            </a:r>
          </a:p>
          <a:p>
            <a:pPr algn="r" rtl="1"/>
            <a:r>
              <a:rPr lang="he-IL" dirty="0"/>
              <a:t>לאיסוף אשפה לפי צורך אמיתי </a:t>
            </a:r>
          </a:p>
          <a:p>
            <a:pPr algn="r" rtl="1"/>
            <a:r>
              <a:rPr lang="he-IL" dirty="0"/>
              <a:t>מנתונים בזמן אמת.</a:t>
            </a:r>
          </a:p>
        </p:txBody>
      </p:sp>
    </p:spTree>
    <p:extLst>
      <p:ext uri="{BB962C8B-B14F-4D97-AF65-F5344CB8AC3E}">
        <p14:creationId xmlns:p14="http://schemas.microsoft.com/office/powerpoint/2010/main" val="2259502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A10B76-DF1E-C822-0A8E-0044FF7BA6F5}"/>
              </a:ext>
            </a:extLst>
          </p:cNvPr>
          <p:cNvSpPr txBox="1"/>
          <p:nvPr/>
        </p:nvSpPr>
        <p:spPr>
          <a:xfrm>
            <a:off x="735106" y="490583"/>
            <a:ext cx="6119376" cy="646331"/>
          </a:xfrm>
          <a:prstGeom prst="rect">
            <a:avLst/>
          </a:prstGeom>
          <a:noFill/>
        </p:spPr>
        <p:txBody>
          <a:bodyPr wrap="square">
            <a:spAutoFit/>
          </a:bodyPr>
          <a:lstStyle/>
          <a:p>
            <a:pPr algn="r" rtl="1"/>
            <a:r>
              <a:rPr lang="he-IL" sz="3600" b="1" dirty="0">
                <a:ln w="3175" cmpd="sng">
                  <a:solidFill>
                    <a:schemeClr val="bg1"/>
                  </a:solidFill>
                </a:ln>
                <a:solidFill>
                  <a:srgbClr val="00B050"/>
                </a:solidFill>
                <a:effectLst>
                  <a:outerShdw blurRad="50800" dist="38100" dir="8100000" algn="tr" rotWithShape="0">
                    <a:prstClr val="black">
                      <a:alpha val="40000"/>
                    </a:prstClr>
                  </a:outerShdw>
                </a:effectLst>
                <a:cs typeface="Miriam"/>
              </a:rPr>
              <a:t>פיתוח ועיצוב  </a:t>
            </a:r>
            <a:endParaRPr lang="en-IL" sz="3600" dirty="0"/>
          </a:p>
        </p:txBody>
      </p:sp>
      <p:sp>
        <p:nvSpPr>
          <p:cNvPr id="2" name="TextBox 1">
            <a:extLst>
              <a:ext uri="{FF2B5EF4-FFF2-40B4-BE49-F238E27FC236}">
                <a16:creationId xmlns:a16="http://schemas.microsoft.com/office/drawing/2014/main" id="{E0BBFBC8-EFC9-8562-A0AF-889AF80679CC}"/>
              </a:ext>
            </a:extLst>
          </p:cNvPr>
          <p:cNvSpPr txBox="1"/>
          <p:nvPr/>
        </p:nvSpPr>
        <p:spPr>
          <a:xfrm>
            <a:off x="924282" y="1539608"/>
            <a:ext cx="8925636" cy="5170646"/>
          </a:xfrm>
          <a:prstGeom prst="rect">
            <a:avLst/>
          </a:prstGeom>
          <a:noFill/>
        </p:spPr>
        <p:txBody>
          <a:bodyPr wrap="square" rtlCol="0">
            <a:spAutoFit/>
          </a:bodyPr>
          <a:lstStyle/>
          <a:p>
            <a:pPr marL="0" algn="r" defTabSz="457200" rtl="1" eaLnBrk="1" latinLnBrk="0" hangingPunct="1"/>
            <a:r>
              <a:rPr lang="he-IL" sz="2400" dirty="0">
                <a:latin typeface="David" panose="020E0502060401010101" pitchFamily="34" charset="-79"/>
                <a:cs typeface="David" panose="020E0502060401010101" pitchFamily="34" charset="-79"/>
              </a:rPr>
              <a:t>הזמנת הפחמים החכמים. </a:t>
            </a:r>
          </a:p>
          <a:p>
            <a:pPr marL="0" algn="r" defTabSz="457200" rtl="1" eaLnBrk="1" latinLnBrk="0" hangingPunct="1"/>
            <a:r>
              <a:rPr lang="he-IL" sz="2400" dirty="0">
                <a:latin typeface="David" panose="020E0502060401010101" pitchFamily="34" charset="-79"/>
                <a:cs typeface="David" panose="020E0502060401010101" pitchFamily="34" charset="-79"/>
              </a:rPr>
              <a:t>הפח החכם מגיע מוכן עם כל הסנסורים הנדרשים ואין שום צורך בחיבור נוסף שהרי הפח מגיע עם פנל סולארי אשר נותן חשמל לכל הרכיבים.</a:t>
            </a:r>
          </a:p>
          <a:p>
            <a:pPr marL="0" algn="r" defTabSz="457200" rtl="1" eaLnBrk="1" latinLnBrk="0" hangingPunct="1"/>
            <a:endParaRPr lang="he-IL" sz="2400" dirty="0">
              <a:latin typeface="David" panose="020E0502060401010101" pitchFamily="34" charset="-79"/>
              <a:cs typeface="David" panose="020E0502060401010101" pitchFamily="34" charset="-79"/>
            </a:endParaRPr>
          </a:p>
          <a:p>
            <a:pPr algn="r" defTabSz="457200" rtl="1" eaLnBrk="1" latinLnBrk="0" hangingPunct="1"/>
            <a:r>
              <a:rPr lang="he-IL" sz="2400" dirty="0">
                <a:latin typeface="David" panose="020E0502060401010101" pitchFamily="34" charset="-79"/>
                <a:cs typeface="David" panose="020E0502060401010101" pitchFamily="34" charset="-79"/>
              </a:rPr>
              <a:t>רכישת שרת </a:t>
            </a:r>
            <a:r>
              <a:rPr lang="en-US" sz="2400" dirty="0">
                <a:latin typeface="David" panose="020E0502060401010101" pitchFamily="34" charset="-79"/>
                <a:cs typeface="David" panose="020E0502060401010101" pitchFamily="34" charset="-79"/>
              </a:rPr>
              <a:t>MQTT </a:t>
            </a:r>
            <a:r>
              <a:rPr lang="he-IL" sz="2400" dirty="0">
                <a:latin typeface="David" panose="020E0502060401010101" pitchFamily="34" charset="-79"/>
                <a:cs typeface="David" panose="020E0502060401010101" pitchFamily="34" charset="-79"/>
              </a:rPr>
              <a:t> להזנת המידע והעברת מידע.</a:t>
            </a:r>
          </a:p>
          <a:p>
            <a:pPr marL="285750" indent="-285750" algn="r" defTabSz="457200" rtl="1" eaLnBrk="1" latinLnBrk="0" hangingPunct="1">
              <a:buFont typeface="Arial" panose="020B0604020202020204" pitchFamily="34" charset="0"/>
              <a:buChar char="•"/>
            </a:pPr>
            <a:r>
              <a:rPr lang="he-IL" sz="2400" u="sng" dirty="0">
                <a:latin typeface="David" panose="020E0502060401010101" pitchFamily="34" charset="-79"/>
                <a:cs typeface="David" panose="020E0502060401010101" pitchFamily="34" charset="-79"/>
              </a:rPr>
              <a:t>פיתוח תוכנה </a:t>
            </a:r>
            <a:r>
              <a:rPr lang="he-IL" sz="2400" dirty="0">
                <a:latin typeface="David" panose="020E0502060401010101" pitchFamily="34" charset="-79"/>
                <a:cs typeface="David" panose="020E0502060401010101" pitchFamily="34" charset="-79"/>
              </a:rPr>
              <a:t>אשר תדע לקבל את המידע שמתקבל מאותם סנסורים לשרת שלנו ( </a:t>
            </a:r>
            <a:r>
              <a:rPr lang="en-US" sz="2400" dirty="0">
                <a:latin typeface="David" panose="020E0502060401010101" pitchFamily="34" charset="-79"/>
                <a:cs typeface="David" panose="020E0502060401010101" pitchFamily="34" charset="-79"/>
              </a:rPr>
              <a:t>MQTT</a:t>
            </a:r>
            <a:r>
              <a:rPr lang="he-IL" sz="2400" dirty="0">
                <a:latin typeface="David" panose="020E0502060401010101" pitchFamily="34" charset="-79"/>
                <a:cs typeface="David" panose="020E0502060401010101" pitchFamily="34" charset="-79"/>
              </a:rPr>
              <a:t> </a:t>
            </a:r>
            <a:r>
              <a:rPr lang="en-US" sz="2400" dirty="0">
                <a:latin typeface="David" panose="020E0502060401010101" pitchFamily="34" charset="-79"/>
                <a:cs typeface="David" panose="020E0502060401010101" pitchFamily="34" charset="-79"/>
              </a:rPr>
              <a:t>(</a:t>
            </a:r>
            <a:r>
              <a:rPr lang="he-IL" sz="2400" dirty="0">
                <a:latin typeface="David" panose="020E0502060401010101" pitchFamily="34" charset="-79"/>
                <a:cs typeface="David" panose="020E0502060401010101" pitchFamily="34" charset="-79"/>
              </a:rPr>
              <a:t>.</a:t>
            </a:r>
          </a:p>
          <a:p>
            <a:pPr marL="285750" indent="-285750" algn="r" defTabSz="457200" rtl="1" eaLnBrk="1" latinLnBrk="0" hangingPunct="1">
              <a:buFont typeface="Arial" panose="020B0604020202020204" pitchFamily="34" charset="0"/>
              <a:buChar char="•"/>
            </a:pPr>
            <a:r>
              <a:rPr lang="he-IL" sz="2400" u="sng" dirty="0">
                <a:latin typeface="David" panose="020E0502060401010101" pitchFamily="34" charset="-79"/>
                <a:cs typeface="David" panose="020E0502060401010101" pitchFamily="34" charset="-79"/>
              </a:rPr>
              <a:t>פיתוח אפליקציית </a:t>
            </a:r>
            <a:r>
              <a:rPr lang="he-IL" sz="2400" dirty="0">
                <a:latin typeface="David" panose="020E0502060401010101" pitchFamily="34" charset="-79"/>
                <a:cs typeface="David" panose="020E0502060401010101" pitchFamily="34" charset="-79"/>
              </a:rPr>
              <a:t>ניהול אשר תרשום את השרת ותנהל את המידע</a:t>
            </a:r>
          </a:p>
          <a:p>
            <a:pPr marL="285750" indent="-285750" algn="r" defTabSz="457200" rtl="1" eaLnBrk="1" latinLnBrk="0" hangingPunct="1">
              <a:buFont typeface="Arial" panose="020B0604020202020204" pitchFamily="34" charset="0"/>
              <a:buChar char="•"/>
            </a:pPr>
            <a:r>
              <a:rPr lang="he-IL" sz="2400" u="sng" dirty="0">
                <a:latin typeface="David" panose="020E0502060401010101" pitchFamily="34" charset="-79"/>
                <a:cs typeface="David" panose="020E0502060401010101" pitchFamily="34" charset="-79"/>
              </a:rPr>
              <a:t>פיתוח תוכנה ממשק משתמש </a:t>
            </a:r>
            <a:r>
              <a:rPr lang="he-IL" sz="2400" dirty="0">
                <a:latin typeface="David" panose="020E0502060401010101" pitchFamily="34" charset="-79"/>
                <a:cs typeface="David" panose="020E0502060401010101" pitchFamily="34" charset="-79"/>
              </a:rPr>
              <a:t>אפליקטיבי (לנהגי המשאית)  אינטרנטי לעובדים במשרד התעבורה.</a:t>
            </a:r>
          </a:p>
          <a:p>
            <a:pPr algn="r" defTabSz="457200" rtl="1" eaLnBrk="1" latinLnBrk="0" hangingPunct="1"/>
            <a:endParaRPr lang="he-IL" sz="2400" dirty="0">
              <a:latin typeface="David" panose="020E0502060401010101" pitchFamily="34" charset="-79"/>
              <a:cs typeface="David" panose="020E0502060401010101" pitchFamily="34" charset="-79"/>
            </a:endParaRPr>
          </a:p>
          <a:p>
            <a:pPr algn="r" defTabSz="457200" rtl="1" eaLnBrk="1" latinLnBrk="0" hangingPunct="1"/>
            <a:r>
              <a:rPr lang="he-IL" sz="2400" dirty="0">
                <a:latin typeface="David" panose="020E0502060401010101" pitchFamily="34" charset="-79"/>
                <a:cs typeface="David" panose="020E0502060401010101" pitchFamily="34" charset="-79"/>
              </a:rPr>
              <a:t>תחזוקה שוטפת וטיפולים של הממשק בעזרת צוותי </a:t>
            </a:r>
            <a:r>
              <a:rPr lang="en-US" sz="2400" dirty="0">
                <a:latin typeface="David" panose="020E0502060401010101" pitchFamily="34" charset="-79"/>
                <a:cs typeface="David" panose="020E0502060401010101" pitchFamily="34" charset="-79"/>
              </a:rPr>
              <a:t>QA </a:t>
            </a:r>
            <a:r>
              <a:rPr lang="he-IL" sz="2400" dirty="0">
                <a:latin typeface="David" panose="020E0502060401010101" pitchFamily="34" charset="-79"/>
                <a:cs typeface="David" panose="020E0502060401010101" pitchFamily="34" charset="-79"/>
              </a:rPr>
              <a:t> ובדיקת הנתונים בכדי להשיג מוצר עובד אשר ייתן לנו את התוצאות הרצויות.  </a:t>
            </a:r>
          </a:p>
          <a:p>
            <a:pPr marL="0" algn="r" defTabSz="457200" rtl="1" eaLnBrk="1" latinLnBrk="0" hangingPunct="1"/>
            <a:endParaRPr lang="en-IL" dirty="0"/>
          </a:p>
        </p:txBody>
      </p:sp>
    </p:spTree>
    <p:extLst>
      <p:ext uri="{BB962C8B-B14F-4D97-AF65-F5344CB8AC3E}">
        <p14:creationId xmlns:p14="http://schemas.microsoft.com/office/powerpoint/2010/main" val="581454292"/>
      </p:ext>
    </p:extLst>
  </p:cSld>
  <p:clrMapOvr>
    <a:masterClrMapping/>
  </p:clrMapOvr>
</p:sld>
</file>

<file path=ppt/theme/theme1.xml><?xml version="1.0" encoding="utf-8"?>
<a:theme xmlns:a="http://schemas.openxmlformats.org/drawingml/2006/main" name="Wisp">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{D0D95D03-5E83-DA42-8FC5-13B6B173BF00}tf10001069</Template>
  <TotalTime>1149</TotalTime>
  <Words>813</Words>
  <Application>Microsoft Office PowerPoint</Application>
  <PresentationFormat>מסך רחב</PresentationFormat>
  <Paragraphs>97</Paragraphs>
  <Slides>12</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12</vt:i4>
      </vt:variant>
    </vt:vector>
  </HeadingPairs>
  <TitlesOfParts>
    <vt:vector size="21" baseType="lpstr">
      <vt:lpstr>Adobe Gurmukhi</vt:lpstr>
      <vt:lpstr>Arial</vt:lpstr>
      <vt:lpstr>Arial</vt:lpstr>
      <vt:lpstr>Century Gothic</vt:lpstr>
      <vt:lpstr>Courier New</vt:lpstr>
      <vt:lpstr>David</vt:lpstr>
      <vt:lpstr>Tahoma</vt:lpstr>
      <vt:lpstr>Wingdings 3</vt:lpstr>
      <vt:lpstr>Wisp</vt:lpstr>
      <vt:lpstr>ניהול תעבורה בעיר בעזרת  IOT (מערכת ירוק חכם)</vt:lpstr>
      <vt:lpstr>שאלות מרכזיות</vt:lpstr>
      <vt:lpstr>מצגת של PowerPoint‏</vt:lpstr>
      <vt:lpstr>מצגת של PowerPoint‏</vt:lpstr>
      <vt:lpstr>מצגת של PowerPoint‏</vt:lpstr>
      <vt:lpstr>מצגת של PowerPoint‏</vt:lpstr>
      <vt:lpstr>איך זה עובד ?</vt:lpstr>
      <vt:lpstr>מצגת של PowerPoint‏</vt:lpstr>
      <vt:lpstr>מצגת של PowerPoint‏</vt:lpstr>
      <vt:lpstr>יתרונות מול חסרונות </vt:lpstr>
      <vt:lpstr>מדוע</vt:lpstr>
      <vt:lpstr>בבילוגרפיה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Ofek Avigdor</dc:creator>
  <cp:lastModifiedBy>עמית גרשטיין</cp:lastModifiedBy>
  <cp:revision>27</cp:revision>
  <dcterms:created xsi:type="dcterms:W3CDTF">2022-08-29T13:01:25Z</dcterms:created>
  <dcterms:modified xsi:type="dcterms:W3CDTF">2022-09-11T15:30:30Z</dcterms:modified>
</cp:coreProperties>
</file>